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8"/>
  </p:notesMasterIdLst>
  <p:sldIdLst>
    <p:sldId id="257" r:id="rId2"/>
    <p:sldId id="280" r:id="rId3"/>
    <p:sldId id="258" r:id="rId4"/>
    <p:sldId id="259" r:id="rId5"/>
    <p:sldId id="260" r:id="rId6"/>
    <p:sldId id="261" r:id="rId7"/>
    <p:sldId id="262" r:id="rId8"/>
    <p:sldId id="265" r:id="rId9"/>
    <p:sldId id="264" r:id="rId10"/>
    <p:sldId id="267" r:id="rId11"/>
    <p:sldId id="268" r:id="rId12"/>
    <p:sldId id="269" r:id="rId13"/>
    <p:sldId id="270" r:id="rId14"/>
    <p:sldId id="271" r:id="rId15"/>
    <p:sldId id="276" r:id="rId16"/>
    <p:sldId id="277" r:id="rId17"/>
    <p:sldId id="278" r:id="rId18"/>
    <p:sldId id="279" r:id="rId19"/>
    <p:sldId id="256" r:id="rId20"/>
    <p:sldId id="282" r:id="rId21"/>
    <p:sldId id="283" r:id="rId22"/>
    <p:sldId id="284" r:id="rId23"/>
    <p:sldId id="285" r:id="rId24"/>
    <p:sldId id="286" r:id="rId25"/>
    <p:sldId id="287" r:id="rId26"/>
    <p:sldId id="288"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2E47748B-7BBF-415B-AB27-ED2C1AA1FF3B}">
          <p14:sldIdLst>
            <p14:sldId id="257"/>
            <p14:sldId id="280"/>
            <p14:sldId id="258"/>
            <p14:sldId id="259"/>
            <p14:sldId id="260"/>
            <p14:sldId id="261"/>
            <p14:sldId id="262"/>
            <p14:sldId id="265"/>
            <p14:sldId id="264"/>
            <p14:sldId id="267"/>
            <p14:sldId id="268"/>
            <p14:sldId id="269"/>
            <p14:sldId id="270"/>
            <p14:sldId id="271"/>
            <p14:sldId id="276"/>
            <p14:sldId id="277"/>
            <p14:sldId id="278"/>
            <p14:sldId id="279"/>
            <p14:sldId id="256"/>
            <p14:sldId id="282"/>
            <p14:sldId id="283"/>
            <p14:sldId id="284"/>
            <p14:sldId id="285"/>
            <p14:sldId id="286"/>
            <p14:sldId id="287"/>
            <p14:sldId id="28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varScale="1">
        <p:scale>
          <a:sx n="81" d="100"/>
          <a:sy n="81" d="100"/>
        </p:scale>
        <p:origin x="149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BY"/>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AF565E-D9BC-4C1E-A91C-0AF68B8EF739}" type="datetimeFigureOut">
              <a:rPr lang="ru-BY" smtClean="0"/>
              <a:t>26.02.2021</a:t>
            </a:fld>
            <a:endParaRPr lang="ru-BY"/>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BY"/>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BY"/>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BY"/>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E85EC-E5D0-47A2-9B05-3B0FAC7297AE}" type="slidenum">
              <a:rPr lang="ru-BY" smtClean="0"/>
              <a:t>‹#›</a:t>
            </a:fld>
            <a:endParaRPr lang="ru-BY"/>
          </a:p>
        </p:txBody>
      </p:sp>
    </p:spTree>
    <p:extLst>
      <p:ext uri="{BB962C8B-B14F-4D97-AF65-F5344CB8AC3E}">
        <p14:creationId xmlns:p14="http://schemas.microsoft.com/office/powerpoint/2010/main" val="3220336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Современный ценностный потенциал физической культуры и спорта и пути его освоения обществом и личностью</a:t>
            </a:r>
            <a:endParaRPr lang="ru-BY" dirty="0"/>
          </a:p>
        </p:txBody>
      </p:sp>
      <p:sp>
        <p:nvSpPr>
          <p:cNvPr id="4" name="Номер слайда 3"/>
          <p:cNvSpPr>
            <a:spLocks noGrp="1"/>
          </p:cNvSpPr>
          <p:nvPr>
            <p:ph type="sldNum" sz="quarter" idx="5"/>
          </p:nvPr>
        </p:nvSpPr>
        <p:spPr/>
        <p:txBody>
          <a:bodyPr/>
          <a:lstStyle/>
          <a:p>
            <a:fld id="{D0BE85EC-E5D0-47A2-9B05-3B0FAC7297AE}" type="slidenum">
              <a:rPr lang="ru-BY" smtClean="0"/>
              <a:t>1</a:t>
            </a:fld>
            <a:endParaRPr lang="ru-BY"/>
          </a:p>
        </p:txBody>
      </p:sp>
    </p:spTree>
    <p:extLst>
      <p:ext uri="{BB962C8B-B14F-4D97-AF65-F5344CB8AC3E}">
        <p14:creationId xmlns:p14="http://schemas.microsoft.com/office/powerpoint/2010/main" val="1533435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200" b="1" dirty="0">
                <a:ln w="10541" cmpd="sng">
                  <a:solidFill>
                    <a:schemeClr val="accent1">
                      <a:shade val="88000"/>
                      <a:satMod val="110000"/>
                    </a:schemeClr>
                  </a:solidFill>
                  <a:prstDash val="solid"/>
                </a:ln>
              </a:rPr>
              <a:t>Полноценное физическое развитие и здоровье ребенка — это основа формирования личности.</a:t>
            </a:r>
          </a:p>
          <a:p>
            <a:pPr algn="just"/>
            <a:r>
              <a:rPr lang="ru-RU" sz="1200" b="1" dirty="0">
                <a:ln w="10541" cmpd="sng">
                  <a:solidFill>
                    <a:schemeClr val="accent1">
                      <a:shade val="88000"/>
                      <a:satMod val="110000"/>
                    </a:schemeClr>
                  </a:solidFill>
                  <a:prstDash val="solid"/>
                </a:ln>
              </a:rPr>
              <a:t>Социальная среда и реальная практика свидетельствуют об ухудшении здоровья населения нашей страны. Болезни стали особенно широко распростра­няться среди школьников. Согласно исследованиям специалистов, 75 % болезней взрослых  заложены в детстве. Если двадцать пять лет назад рождалось 20-25 % ослабленных детей, то сейчас число "фи­зиологически незрелых" новорожденных утроилось. </a:t>
            </a:r>
          </a:p>
          <a:p>
            <a:endParaRPr lang="ru-BY" dirty="0"/>
          </a:p>
        </p:txBody>
      </p:sp>
      <p:sp>
        <p:nvSpPr>
          <p:cNvPr id="4" name="Номер слайда 3"/>
          <p:cNvSpPr>
            <a:spLocks noGrp="1"/>
          </p:cNvSpPr>
          <p:nvPr>
            <p:ph type="sldNum" sz="quarter" idx="5"/>
          </p:nvPr>
        </p:nvSpPr>
        <p:spPr/>
        <p:txBody>
          <a:bodyPr/>
          <a:lstStyle/>
          <a:p>
            <a:fld id="{34FFD6BE-C265-4E06-AE89-39395F4DBA99}" type="slidenum">
              <a:rPr lang="ru-BY" smtClean="0"/>
              <a:t>20</a:t>
            </a:fld>
            <a:endParaRPr lang="ru-BY"/>
          </a:p>
        </p:txBody>
      </p:sp>
    </p:spTree>
    <p:extLst>
      <p:ext uri="{BB962C8B-B14F-4D97-AF65-F5344CB8AC3E}">
        <p14:creationId xmlns:p14="http://schemas.microsoft.com/office/powerpoint/2010/main" val="1886698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a:ln w="10541" cmpd="sng">
                  <a:solidFill>
                    <a:schemeClr val="accent1">
                      <a:shade val="88000"/>
                      <a:satMod val="110000"/>
                    </a:schemeClr>
                  </a:solidFill>
                  <a:prstDash val="solid"/>
                </a:ln>
              </a:rPr>
              <a:t>Каж­дый 4-й ребенок дошкольного возраста болеет в те­чение года более 4-х раз. Толь­ко 10 % детей приходят в школу абсолютно здоровыми. Среди отстающих детей 85-90 % отстают не из-за лени или недоразвитости, а вследствие плохого состояния здоровья. По статистике, каждый 4-й больничный лист вы­дается по уходу за больным ребенком.</a:t>
            </a:r>
          </a:p>
          <a:p>
            <a:endParaRPr lang="ru-BY" dirty="0"/>
          </a:p>
        </p:txBody>
      </p:sp>
      <p:sp>
        <p:nvSpPr>
          <p:cNvPr id="4" name="Номер слайда 3"/>
          <p:cNvSpPr>
            <a:spLocks noGrp="1"/>
          </p:cNvSpPr>
          <p:nvPr>
            <p:ph type="sldNum" sz="quarter" idx="5"/>
          </p:nvPr>
        </p:nvSpPr>
        <p:spPr/>
        <p:txBody>
          <a:bodyPr/>
          <a:lstStyle/>
          <a:p>
            <a:fld id="{34FFD6BE-C265-4E06-AE89-39395F4DBA99}" type="slidenum">
              <a:rPr lang="ru-BY" smtClean="0"/>
              <a:t>21</a:t>
            </a:fld>
            <a:endParaRPr lang="ru-BY"/>
          </a:p>
        </p:txBody>
      </p:sp>
    </p:spTree>
    <p:extLst>
      <p:ext uri="{BB962C8B-B14F-4D97-AF65-F5344CB8AC3E}">
        <p14:creationId xmlns:p14="http://schemas.microsoft.com/office/powerpoint/2010/main" val="1639620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200" b="1" dirty="0">
                <a:ln w="10541" cmpd="sng">
                  <a:solidFill>
                    <a:schemeClr val="accent1">
                      <a:shade val="88000"/>
                      <a:satMod val="110000"/>
                    </a:schemeClr>
                  </a:solidFill>
                  <a:prstDash val="solid"/>
                </a:ln>
              </a:rPr>
              <a:t>В чем же причины повышенной заболеваемости?</a:t>
            </a:r>
          </a:p>
          <a:p>
            <a:pPr algn="just"/>
            <a:r>
              <a:rPr lang="ru-RU" sz="1200" b="1" dirty="0">
                <a:ln w="10541" cmpd="sng">
                  <a:solidFill>
                    <a:schemeClr val="accent1">
                      <a:shade val="88000"/>
                      <a:satMod val="110000"/>
                    </a:schemeClr>
                  </a:solidFill>
                  <a:prstDash val="solid"/>
                </a:ln>
              </a:rPr>
              <a:t>Сегодня модным стало слово «гиподинамия». Многие понимают его упрощенно — как недостаток движения. Но это не совсем верно.</a:t>
            </a:r>
          </a:p>
          <a:p>
            <a:pPr algn="just"/>
            <a:r>
              <a:rPr lang="ru-RU" sz="1200" b="1" dirty="0">
                <a:ln w="10541" cmpd="sng">
                  <a:solidFill>
                    <a:schemeClr val="accent1">
                      <a:shade val="88000"/>
                      <a:satMod val="110000"/>
                    </a:schemeClr>
                  </a:solidFill>
                  <a:prstDash val="solid"/>
                </a:ln>
              </a:rPr>
              <a:t> Гиподинамия — нарушение функций организма (ОДА, кровообращения, дыхания, пищеварения) при ограничении двигательной активности.</a:t>
            </a:r>
          </a:p>
          <a:p>
            <a:pPr algn="just"/>
            <a:r>
              <a:rPr lang="ru-RU" sz="1200" b="1" dirty="0">
                <a:ln w="10541" cmpd="sng">
                  <a:solidFill>
                    <a:schemeClr val="accent1">
                      <a:shade val="88000"/>
                      <a:satMod val="110000"/>
                    </a:schemeClr>
                  </a:solidFill>
                  <a:prstDash val="solid"/>
                </a:ln>
              </a:rPr>
              <a:t>Исследования свидетельствуют о том, что современные дети в большинстве своем испытывают «двигательный дефицит», то есть количество движений, производимых ими в течение дня, ниже возрастной нормы. </a:t>
            </a:r>
          </a:p>
          <a:p>
            <a:endParaRPr lang="ru-BY" dirty="0"/>
          </a:p>
        </p:txBody>
      </p:sp>
      <p:sp>
        <p:nvSpPr>
          <p:cNvPr id="4" name="Номер слайда 3"/>
          <p:cNvSpPr>
            <a:spLocks noGrp="1"/>
          </p:cNvSpPr>
          <p:nvPr>
            <p:ph type="sldNum" sz="quarter" idx="5"/>
          </p:nvPr>
        </p:nvSpPr>
        <p:spPr/>
        <p:txBody>
          <a:bodyPr/>
          <a:lstStyle/>
          <a:p>
            <a:fld id="{34FFD6BE-C265-4E06-AE89-39395F4DBA99}" type="slidenum">
              <a:rPr lang="ru-BY" smtClean="0"/>
              <a:t>22</a:t>
            </a:fld>
            <a:endParaRPr lang="ru-BY"/>
          </a:p>
        </p:txBody>
      </p:sp>
    </p:spTree>
    <p:extLst>
      <p:ext uri="{BB962C8B-B14F-4D97-AF65-F5344CB8AC3E}">
        <p14:creationId xmlns:p14="http://schemas.microsoft.com/office/powerpoint/2010/main" val="1748405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200" b="1" dirty="0">
                <a:ln w="10541" cmpd="sng">
                  <a:solidFill>
                    <a:schemeClr val="accent1">
                      <a:shade val="88000"/>
                      <a:satMod val="110000"/>
                    </a:schemeClr>
                  </a:solidFill>
                  <a:prstDash val="solid"/>
                </a:ln>
              </a:rPr>
              <a:t>В школе и дома дети большую часть времени проводят в статичном положении (за столом, у телевизора, за компьютером). Это увеличивает статичную нагрузку на определенные группы мышц и вызывает их утомление. Снижаются сила и работоспособность скелетной мускулатуры, что влечет за собой нарушение осанки, искривление позвоночника, плоскостопие, задержку возрастного развития быстроты, ловкости, координации движения, выносливости, гибкости и силы, то есть усугубляет неблагоприятное влияние гипокинезии. </a:t>
            </a:r>
          </a:p>
          <a:p>
            <a:pPr algn="just"/>
            <a:r>
              <a:rPr lang="ru-RU" sz="1200" b="1" dirty="0">
                <a:ln w="10541" cmpd="sng">
                  <a:solidFill>
                    <a:schemeClr val="accent1">
                      <a:shade val="88000"/>
                      <a:satMod val="110000"/>
                    </a:schemeClr>
                  </a:solidFill>
                  <a:prstDash val="solid"/>
                </a:ln>
              </a:rPr>
              <a:t>Гипокинезия, вызывая развитие обменных нарушений и избыточное отложение жира, способствует заболеванию детей ожирением. Так, по данным </a:t>
            </a:r>
            <a:endParaRPr lang="en-US" sz="1200" b="1" dirty="0">
              <a:ln w="10541" cmpd="sng">
                <a:solidFill>
                  <a:schemeClr val="accent1">
                    <a:shade val="88000"/>
                    <a:satMod val="110000"/>
                  </a:schemeClr>
                </a:solidFill>
                <a:prstDash val="solid"/>
              </a:ln>
            </a:endParaRPr>
          </a:p>
          <a:p>
            <a:pPr marL="0" indent="0" algn="just">
              <a:buNone/>
            </a:pPr>
            <a:r>
              <a:rPr lang="ru-RU" sz="1200" b="1" dirty="0">
                <a:ln w="10541" cmpd="sng">
                  <a:solidFill>
                    <a:schemeClr val="accent1">
                      <a:shade val="88000"/>
                      <a:satMod val="110000"/>
                    </a:schemeClr>
                  </a:solidFill>
                  <a:prstDash val="solid"/>
                </a:ln>
              </a:rPr>
              <a:t>большинства исследований,</a:t>
            </a:r>
            <a:r>
              <a:rPr lang="en-US" sz="1200" b="1" dirty="0">
                <a:ln w="10541" cmpd="sng">
                  <a:solidFill>
                    <a:schemeClr val="accent1">
                      <a:shade val="88000"/>
                      <a:satMod val="110000"/>
                    </a:schemeClr>
                  </a:solidFill>
                  <a:prstDash val="solid"/>
                </a:ln>
              </a:rPr>
              <a:t> </a:t>
            </a:r>
            <a:r>
              <a:rPr lang="ru-RU" sz="1200" b="1" dirty="0">
                <a:ln w="10541" cmpd="sng">
                  <a:solidFill>
                    <a:schemeClr val="accent1">
                      <a:shade val="88000"/>
                      <a:satMod val="110000"/>
                    </a:schemeClr>
                  </a:solidFill>
                  <a:prstDash val="solid"/>
                </a:ln>
              </a:rPr>
              <a:t>30-40 % </a:t>
            </a:r>
            <a:endParaRPr lang="en-US" sz="1200" b="1" dirty="0">
              <a:ln w="10541" cmpd="sng">
                <a:solidFill>
                  <a:schemeClr val="accent1">
                    <a:shade val="88000"/>
                    <a:satMod val="110000"/>
                  </a:schemeClr>
                </a:solidFill>
                <a:prstDash val="solid"/>
              </a:ln>
            </a:endParaRPr>
          </a:p>
          <a:p>
            <a:pPr marL="0" indent="0" algn="just">
              <a:buNone/>
            </a:pPr>
            <a:r>
              <a:rPr lang="ru-RU" sz="1200" b="1" dirty="0">
                <a:ln w="10541" cmpd="sng">
                  <a:solidFill>
                    <a:schemeClr val="accent1">
                      <a:shade val="88000"/>
                      <a:satMod val="110000"/>
                    </a:schemeClr>
                  </a:solidFill>
                  <a:prstDash val="solid"/>
                </a:ln>
              </a:rPr>
              <a:t>наших детей имеют избыточный </a:t>
            </a:r>
            <a:endParaRPr lang="en-US" sz="1200" b="1" dirty="0">
              <a:ln w="10541" cmpd="sng">
                <a:solidFill>
                  <a:schemeClr val="accent1">
                    <a:shade val="88000"/>
                    <a:satMod val="110000"/>
                  </a:schemeClr>
                </a:solidFill>
                <a:prstDash val="solid"/>
              </a:ln>
            </a:endParaRPr>
          </a:p>
          <a:p>
            <a:pPr marL="0" indent="0" algn="just">
              <a:buNone/>
            </a:pPr>
            <a:r>
              <a:rPr lang="ru-RU" sz="1200" b="1" dirty="0">
                <a:ln w="10541" cmpd="sng">
                  <a:solidFill>
                    <a:schemeClr val="accent1">
                      <a:shade val="88000"/>
                      <a:satMod val="110000"/>
                    </a:schemeClr>
                  </a:solidFill>
                  <a:prstDash val="solid"/>
                </a:ln>
              </a:rPr>
              <a:t>вес. У таких детей чаще регистрируются </a:t>
            </a:r>
            <a:endParaRPr lang="en-US" sz="1200" b="1" dirty="0">
              <a:ln w="10541" cmpd="sng">
                <a:solidFill>
                  <a:schemeClr val="accent1">
                    <a:shade val="88000"/>
                    <a:satMod val="110000"/>
                  </a:schemeClr>
                </a:solidFill>
                <a:prstDash val="solid"/>
              </a:ln>
            </a:endParaRPr>
          </a:p>
          <a:p>
            <a:pPr marL="0" indent="0" algn="just">
              <a:buNone/>
            </a:pPr>
            <a:r>
              <a:rPr lang="ru-RU" sz="1200" b="1" dirty="0">
                <a:ln w="10541" cmpd="sng">
                  <a:solidFill>
                    <a:schemeClr val="accent1">
                      <a:shade val="88000"/>
                      <a:satMod val="110000"/>
                    </a:schemeClr>
                  </a:solidFill>
                  <a:prstDash val="solid"/>
                </a:ln>
              </a:rPr>
              <a:t>травмы, в 3-5 раз выше заболеваемость </a:t>
            </a:r>
            <a:endParaRPr lang="en-US" sz="1200" b="1" dirty="0">
              <a:ln w="10541" cmpd="sng">
                <a:solidFill>
                  <a:schemeClr val="accent1">
                    <a:shade val="88000"/>
                    <a:satMod val="110000"/>
                  </a:schemeClr>
                </a:solidFill>
                <a:prstDash val="solid"/>
              </a:ln>
            </a:endParaRPr>
          </a:p>
          <a:p>
            <a:pPr marL="0" indent="0" algn="just">
              <a:buNone/>
            </a:pPr>
            <a:r>
              <a:rPr lang="ru-RU" sz="1200" b="1" dirty="0">
                <a:ln w="10541" cmpd="sng">
                  <a:solidFill>
                    <a:schemeClr val="accent1">
                      <a:shade val="88000"/>
                      <a:satMod val="110000"/>
                    </a:schemeClr>
                  </a:solidFill>
                  <a:prstDash val="solid"/>
                </a:ln>
              </a:rPr>
              <a:t>ОРВИ.</a:t>
            </a:r>
          </a:p>
          <a:p>
            <a:endParaRPr lang="ru-BY" dirty="0"/>
          </a:p>
        </p:txBody>
      </p:sp>
      <p:sp>
        <p:nvSpPr>
          <p:cNvPr id="4" name="Номер слайда 3"/>
          <p:cNvSpPr>
            <a:spLocks noGrp="1"/>
          </p:cNvSpPr>
          <p:nvPr>
            <p:ph type="sldNum" sz="quarter" idx="5"/>
          </p:nvPr>
        </p:nvSpPr>
        <p:spPr/>
        <p:txBody>
          <a:bodyPr/>
          <a:lstStyle/>
          <a:p>
            <a:fld id="{34FFD6BE-C265-4E06-AE89-39395F4DBA99}" type="slidenum">
              <a:rPr lang="ru-BY" smtClean="0"/>
              <a:t>23</a:t>
            </a:fld>
            <a:endParaRPr lang="ru-BY"/>
          </a:p>
        </p:txBody>
      </p:sp>
    </p:spTree>
    <p:extLst>
      <p:ext uri="{BB962C8B-B14F-4D97-AF65-F5344CB8AC3E}">
        <p14:creationId xmlns:p14="http://schemas.microsoft.com/office/powerpoint/2010/main" val="291305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200" b="1" dirty="0">
                <a:ln w="10541" cmpd="sng">
                  <a:solidFill>
                    <a:schemeClr val="accent1">
                      <a:shade val="88000"/>
                      <a:satMod val="110000"/>
                    </a:schemeClr>
                  </a:solidFill>
                  <a:prstDash val="solid"/>
                </a:ln>
              </a:rPr>
              <a:t>Таким образом, интенсивность физического развития детей, их здоровье зависит от двигательной активности.</a:t>
            </a:r>
          </a:p>
          <a:p>
            <a:pPr algn="just"/>
            <a:r>
              <a:rPr lang="ru-RU" sz="1200" b="1" dirty="0">
                <a:ln w="10541" cmpd="sng">
                  <a:solidFill>
                    <a:schemeClr val="accent1">
                      <a:shade val="88000"/>
                      <a:satMod val="110000"/>
                    </a:schemeClr>
                  </a:solidFill>
                  <a:prstDash val="solid"/>
                </a:ln>
              </a:rPr>
              <a:t>В последние десятилетия все большее внимание ученых привлекает проблема детских стрессов, которые влекут за собой различные нервные расстройства и повышенную заболеваемость. </a:t>
            </a:r>
          </a:p>
          <a:p>
            <a:pPr algn="just"/>
            <a:r>
              <a:rPr lang="ru-RU" sz="1200" b="1" dirty="0">
                <a:ln w="10541" cmpd="sng">
                  <a:solidFill>
                    <a:schemeClr val="accent1">
                      <a:shade val="88000"/>
                      <a:satMod val="110000"/>
                    </a:schemeClr>
                  </a:solidFill>
                  <a:prstDash val="solid"/>
                </a:ln>
              </a:rPr>
              <a:t>Детские стрессы — это следствие дефицита положительных эмоций у ребенка и отрицательной психологической обстановки в семье, излишнего шума и нервозности в школьных учреждениях (из-за большой умственной нагрузки). </a:t>
            </a:r>
          </a:p>
          <a:p>
            <a:pPr algn="just"/>
            <a:r>
              <a:rPr lang="ru-RU" sz="1200" b="1" dirty="0">
                <a:ln w="10541" cmpd="sng">
                  <a:solidFill>
                    <a:schemeClr val="accent1">
                      <a:shade val="88000"/>
                      <a:satMod val="110000"/>
                    </a:schemeClr>
                  </a:solidFill>
                  <a:prstDash val="solid"/>
                </a:ln>
              </a:rPr>
              <a:t>Таким образом, детские стрессы нарушают нормальное течение физиологических процессов, что неизбежно ведет к ухудшению здоровья ребенка</a:t>
            </a:r>
            <a:endParaRPr lang="ru-RU" sz="1200" dirty="0"/>
          </a:p>
          <a:p>
            <a:endParaRPr lang="ru-BY" dirty="0"/>
          </a:p>
        </p:txBody>
      </p:sp>
      <p:sp>
        <p:nvSpPr>
          <p:cNvPr id="4" name="Номер слайда 3"/>
          <p:cNvSpPr>
            <a:spLocks noGrp="1"/>
          </p:cNvSpPr>
          <p:nvPr>
            <p:ph type="sldNum" sz="quarter" idx="5"/>
          </p:nvPr>
        </p:nvSpPr>
        <p:spPr/>
        <p:txBody>
          <a:bodyPr/>
          <a:lstStyle/>
          <a:p>
            <a:fld id="{34FFD6BE-C265-4E06-AE89-39395F4DBA99}" type="slidenum">
              <a:rPr lang="ru-BY" smtClean="0"/>
              <a:t>25</a:t>
            </a:fld>
            <a:endParaRPr lang="ru-BY"/>
          </a:p>
        </p:txBody>
      </p:sp>
    </p:spTree>
    <p:extLst>
      <p:ext uri="{BB962C8B-B14F-4D97-AF65-F5344CB8AC3E}">
        <p14:creationId xmlns:p14="http://schemas.microsoft.com/office/powerpoint/2010/main" val="3101829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Проблемы общепринятой системы физического воспитания</a:t>
            </a:r>
            <a:endParaRPr lang="en-US" dirty="0"/>
          </a:p>
          <a:p>
            <a:r>
              <a:rPr lang="ru-RU" dirty="0"/>
              <a:t>не учитывает конкретных условий всех учебных учреждений</a:t>
            </a:r>
          </a:p>
          <a:p>
            <a:r>
              <a:rPr lang="ru-RU" dirty="0"/>
              <a:t>•	не предусматривает дифференцированного подхода к детям в соответствии с их индивидуальными способностями и здоровьем; </a:t>
            </a:r>
          </a:p>
          <a:p>
            <a:r>
              <a:rPr lang="ru-RU" dirty="0"/>
              <a:t>•	недостаточно реализует потребности детей в движении </a:t>
            </a:r>
          </a:p>
          <a:p>
            <a:r>
              <a:rPr lang="ru-RU" dirty="0"/>
              <a:t>         Слабый медицинский контроль за состоянием здоровья и физического развития детей (из-за нехватки врачей и среднего медицинского персонала) также не обеспечивает должного уровня системы физического воспитания.</a:t>
            </a:r>
            <a:endParaRPr lang="ru-BY" dirty="0"/>
          </a:p>
        </p:txBody>
      </p:sp>
      <p:sp>
        <p:nvSpPr>
          <p:cNvPr id="4" name="Номер слайда 3"/>
          <p:cNvSpPr>
            <a:spLocks noGrp="1"/>
          </p:cNvSpPr>
          <p:nvPr>
            <p:ph type="sldNum" sz="quarter" idx="5"/>
          </p:nvPr>
        </p:nvSpPr>
        <p:spPr/>
        <p:txBody>
          <a:bodyPr/>
          <a:lstStyle/>
          <a:p>
            <a:fld id="{34FFD6BE-C265-4E06-AE89-39395F4DBA99}" type="slidenum">
              <a:rPr lang="ru-BY" smtClean="0"/>
              <a:t>26</a:t>
            </a:fld>
            <a:endParaRPr lang="ru-BY"/>
          </a:p>
        </p:txBody>
      </p:sp>
    </p:spTree>
    <p:extLst>
      <p:ext uri="{BB962C8B-B14F-4D97-AF65-F5344CB8AC3E}">
        <p14:creationId xmlns:p14="http://schemas.microsoft.com/office/powerpoint/2010/main" val="3270132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BY" dirty="0"/>
          </a:p>
        </p:txBody>
      </p:sp>
      <p:sp>
        <p:nvSpPr>
          <p:cNvPr id="4" name="Номер слайда 3"/>
          <p:cNvSpPr>
            <a:spLocks noGrp="1"/>
          </p:cNvSpPr>
          <p:nvPr>
            <p:ph type="sldNum" sz="quarter" idx="5"/>
          </p:nvPr>
        </p:nvSpPr>
        <p:spPr/>
        <p:txBody>
          <a:bodyPr/>
          <a:lstStyle/>
          <a:p>
            <a:fld id="{D0BE85EC-E5D0-47A2-9B05-3B0FAC7297AE}" type="slidenum">
              <a:rPr lang="ru-BY" smtClean="0"/>
              <a:t>2</a:t>
            </a:fld>
            <a:endParaRPr lang="ru-BY"/>
          </a:p>
        </p:txBody>
      </p:sp>
    </p:spTree>
    <p:extLst>
      <p:ext uri="{BB962C8B-B14F-4D97-AF65-F5344CB8AC3E}">
        <p14:creationId xmlns:p14="http://schemas.microsoft.com/office/powerpoint/2010/main" val="3020216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Помогают человеку выжить в экстремальных ситуациях. Использование функциональных, психологических и физических возможностей организма, для ответа на «нештатные» внешние воздействия, требующие срочной мобилизации функциональных сил человека.</a:t>
            </a:r>
          </a:p>
          <a:p>
            <a:endParaRPr lang="ru-RU" dirty="0"/>
          </a:p>
          <a:p>
            <a:endParaRPr lang="ru-BY" dirty="0"/>
          </a:p>
        </p:txBody>
      </p:sp>
      <p:sp>
        <p:nvSpPr>
          <p:cNvPr id="4" name="Номер слайда 3"/>
          <p:cNvSpPr>
            <a:spLocks noGrp="1"/>
          </p:cNvSpPr>
          <p:nvPr>
            <p:ph type="sldNum" sz="quarter" idx="5"/>
          </p:nvPr>
        </p:nvSpPr>
        <p:spPr/>
        <p:txBody>
          <a:bodyPr/>
          <a:lstStyle/>
          <a:p>
            <a:fld id="{D0BE85EC-E5D0-47A2-9B05-3B0FAC7297AE}" type="slidenum">
              <a:rPr lang="ru-BY" smtClean="0"/>
              <a:t>6</a:t>
            </a:fld>
            <a:endParaRPr lang="ru-BY"/>
          </a:p>
        </p:txBody>
      </p:sp>
    </p:spTree>
    <p:extLst>
      <p:ext uri="{BB962C8B-B14F-4D97-AF65-F5344CB8AC3E}">
        <p14:creationId xmlns:p14="http://schemas.microsoft.com/office/powerpoint/2010/main" val="3681703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rPr>
              <a:t>Накопленные теорией и методикой знания об использовании физических упражнений для эффективного физического развития человека, формирования его телосложения, закаливания, повышения работоспособности, психоэмоциональной устойчивости.</a:t>
            </a:r>
          </a:p>
          <a:p>
            <a:endParaRPr lang="ru-BY" dirty="0"/>
          </a:p>
        </p:txBody>
      </p:sp>
      <p:sp>
        <p:nvSpPr>
          <p:cNvPr id="4" name="Номер слайда 3"/>
          <p:cNvSpPr>
            <a:spLocks noGrp="1"/>
          </p:cNvSpPr>
          <p:nvPr>
            <p:ph type="sldNum" sz="quarter" idx="5"/>
          </p:nvPr>
        </p:nvSpPr>
        <p:spPr/>
        <p:txBody>
          <a:bodyPr/>
          <a:lstStyle/>
          <a:p>
            <a:fld id="{D0BE85EC-E5D0-47A2-9B05-3B0FAC7297AE}" type="slidenum">
              <a:rPr lang="ru-BY" smtClean="0"/>
              <a:t>7</a:t>
            </a:fld>
            <a:endParaRPr lang="ru-BY"/>
          </a:p>
        </p:txBody>
      </p:sp>
    </p:spTree>
    <p:extLst>
      <p:ext uri="{BB962C8B-B14F-4D97-AF65-F5344CB8AC3E}">
        <p14:creationId xmlns:p14="http://schemas.microsoft.com/office/powerpoint/2010/main" val="3867895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a:t>одготовка</a:t>
            </a:r>
            <a:r>
              <a:rPr lang="ru-RU" dirty="0"/>
              <a:t> специалиста обеспечивается посредством трех основных компонентов: </a:t>
            </a:r>
          </a:p>
          <a:p>
            <a:r>
              <a:rPr lang="ru-RU" dirty="0"/>
              <a:t>- мотивационно-нравственного (стимулирующего деятельность будущего специалиста); </a:t>
            </a:r>
          </a:p>
          <a:p>
            <a:r>
              <a:rPr lang="ru-RU" dirty="0"/>
              <a:t>познавательного (обеспечивающего полноту овладения содержанием образования);</a:t>
            </a:r>
          </a:p>
          <a:p>
            <a:r>
              <a:rPr lang="ru-RU" dirty="0"/>
              <a:t>двигательного (отражающего специфику профессии и обеспечивающего механизм познания</a:t>
            </a:r>
          </a:p>
          <a:p>
            <a:endParaRPr lang="ru-RU" dirty="0"/>
          </a:p>
          <a:p>
            <a:r>
              <a:rPr lang="ru-RU" dirty="0"/>
              <a:t> </a:t>
            </a:r>
            <a:endParaRPr lang="ru-BY" dirty="0"/>
          </a:p>
        </p:txBody>
      </p:sp>
      <p:sp>
        <p:nvSpPr>
          <p:cNvPr id="4" name="Номер слайда 3"/>
          <p:cNvSpPr>
            <a:spLocks noGrp="1"/>
          </p:cNvSpPr>
          <p:nvPr>
            <p:ph type="sldNum" sz="quarter" idx="5"/>
          </p:nvPr>
        </p:nvSpPr>
        <p:spPr/>
        <p:txBody>
          <a:bodyPr/>
          <a:lstStyle/>
          <a:p>
            <a:fld id="{D0BE85EC-E5D0-47A2-9B05-3B0FAC7297AE}" type="slidenum">
              <a:rPr lang="ru-BY" smtClean="0"/>
              <a:t>8</a:t>
            </a:fld>
            <a:endParaRPr lang="ru-BY"/>
          </a:p>
        </p:txBody>
      </p:sp>
    </p:spTree>
    <p:extLst>
      <p:ext uri="{BB962C8B-B14F-4D97-AF65-F5344CB8AC3E}">
        <p14:creationId xmlns:p14="http://schemas.microsoft.com/office/powerpoint/2010/main" val="2829550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Помогают человеку выжить в экстремальных ситуациях. Использование функциональных, психологических и физических возможностей организма, для ответа на «нештатные» внешние воздействия, требующие срочной мобилизации функциональных сил человека.</a:t>
            </a:r>
          </a:p>
          <a:p>
            <a:endParaRPr lang="ru-RU" dirty="0"/>
          </a:p>
          <a:p>
            <a:endParaRPr lang="ru-BY" dirty="0"/>
          </a:p>
        </p:txBody>
      </p:sp>
      <p:sp>
        <p:nvSpPr>
          <p:cNvPr id="4" name="Номер слайда 3"/>
          <p:cNvSpPr>
            <a:spLocks noGrp="1"/>
          </p:cNvSpPr>
          <p:nvPr>
            <p:ph type="sldNum" sz="quarter" idx="5"/>
          </p:nvPr>
        </p:nvSpPr>
        <p:spPr/>
        <p:txBody>
          <a:bodyPr/>
          <a:lstStyle/>
          <a:p>
            <a:fld id="{D0BE85EC-E5D0-47A2-9B05-3B0FAC7297AE}" type="slidenum">
              <a:rPr lang="ru-BY" smtClean="0"/>
              <a:t>9</a:t>
            </a:fld>
            <a:endParaRPr lang="ru-BY"/>
          </a:p>
        </p:txBody>
      </p:sp>
    </p:spTree>
    <p:extLst>
      <p:ext uri="{BB962C8B-B14F-4D97-AF65-F5344CB8AC3E}">
        <p14:creationId xmlns:p14="http://schemas.microsoft.com/office/powerpoint/2010/main" val="444804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457200" indent="-457200" algn="just">
              <a:buAutoNum type="arabicPeriod"/>
            </a:pPr>
            <a:r>
              <a:rPr lang="ru-RU" sz="12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rPr>
              <a:t>Организаторские. Проявляются в умении учителя сплотить учащихся, занять их, разделить обязанности, спланировать работу, подвести итоги сделанному и т.д.</a:t>
            </a:r>
          </a:p>
          <a:p>
            <a:pPr marL="457200" indent="-457200" algn="just">
              <a:buAutoNum type="arabicPeriod"/>
            </a:pPr>
            <a:endParaRPr lang="ru-RU" sz="12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endParaRPr>
          </a:p>
          <a:p>
            <a:pPr marL="457200" indent="-457200" algn="just">
              <a:buAutoNum type="arabicPeriod"/>
            </a:pPr>
            <a:r>
              <a:rPr lang="ru-RU" sz="12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rPr>
              <a:t>Дидактические. Конкретные умения подобрать и подготовить учебный материал, наглядность, оборудование, доступно, ясно, выразительно, убедительно и последовательно изложить учебный материал, стимулировать развитие познавательных интересов и духовных потребностей, повышать учебно-познавательную активность и т.п.</a:t>
            </a:r>
          </a:p>
          <a:p>
            <a:pPr marL="457200" indent="-457200" algn="just">
              <a:buAutoNum type="arabicPeriod"/>
            </a:pPr>
            <a:endParaRPr lang="ru-RU" sz="12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endParaRPr>
          </a:p>
          <a:p>
            <a:pPr marL="457200" indent="-457200" algn="just">
              <a:buAutoNum type="arabicPeriod"/>
            </a:pPr>
            <a:r>
              <a:rPr lang="ru-RU" sz="12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rPr>
              <a:t>Перцептивные, проявляющиеся в умении проникать в духовный мир воспитуемых, объективно оценивать их эмоциональное состояние, выявлять особенности психики.</a:t>
            </a:r>
          </a:p>
          <a:p>
            <a:endParaRPr lang="ru-BY" dirty="0"/>
          </a:p>
        </p:txBody>
      </p:sp>
      <p:sp>
        <p:nvSpPr>
          <p:cNvPr id="4" name="Номер слайда 3"/>
          <p:cNvSpPr>
            <a:spLocks noGrp="1"/>
          </p:cNvSpPr>
          <p:nvPr>
            <p:ph type="sldNum" sz="quarter" idx="5"/>
          </p:nvPr>
        </p:nvSpPr>
        <p:spPr/>
        <p:txBody>
          <a:bodyPr/>
          <a:lstStyle/>
          <a:p>
            <a:fld id="{D0BE85EC-E5D0-47A2-9B05-3B0FAC7297AE}" type="slidenum">
              <a:rPr lang="ru-BY" smtClean="0"/>
              <a:t>15</a:t>
            </a:fld>
            <a:endParaRPr lang="ru-BY"/>
          </a:p>
        </p:txBody>
      </p:sp>
    </p:spTree>
    <p:extLst>
      <p:ext uri="{BB962C8B-B14F-4D97-AF65-F5344CB8AC3E}">
        <p14:creationId xmlns:p14="http://schemas.microsoft.com/office/powerpoint/2010/main" val="1702840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457200" indent="-457200" algn="just">
              <a:buFont typeface="+mj-lt"/>
              <a:buAutoNum type="arabicPeriod" startAt="4"/>
            </a:pPr>
            <a:r>
              <a:rPr lang="ru-RU" sz="12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rPr>
              <a:t>Коммуникативные способности проявляются в умении учителя устанавливать педагогически целесообразные отношения с учащимися, их родителями, коллегами, руководителями учебного заведения.</a:t>
            </a:r>
          </a:p>
          <a:p>
            <a:pPr marL="457200" indent="-457200" algn="just">
              <a:buFont typeface="+mj-lt"/>
              <a:buAutoNum type="arabicPeriod" startAt="4"/>
            </a:pPr>
            <a:endParaRPr lang="ru-RU" sz="12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endParaRPr>
          </a:p>
          <a:p>
            <a:pPr marL="457200" indent="-457200" algn="just">
              <a:buAutoNum type="arabicPeriod" startAt="4"/>
            </a:pPr>
            <a:r>
              <a:rPr lang="ru-RU" sz="12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rPr>
              <a:t>Суггестивные способности заключаются в эмоционально-волевом влиянии на обучаемых.</a:t>
            </a:r>
          </a:p>
          <a:p>
            <a:pPr marL="457200" indent="-457200" algn="just">
              <a:buAutoNum type="arabicPeriod" startAt="4"/>
            </a:pPr>
            <a:endParaRPr lang="ru-RU" sz="12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endParaRPr>
          </a:p>
          <a:p>
            <a:pPr marL="457200" indent="-457200" algn="just">
              <a:buAutoNum type="arabicPeriod" startAt="4"/>
            </a:pPr>
            <a:r>
              <a:rPr lang="ru-RU" sz="12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rPr>
              <a:t>Исследовательские способности, проявляющиеся в умении познать и объективно оценить педагогические ситуации и процессы.</a:t>
            </a:r>
          </a:p>
          <a:p>
            <a:pPr marL="457200" indent="-457200" algn="just">
              <a:buAutoNum type="arabicPeriod" startAt="4"/>
            </a:pPr>
            <a:endParaRPr lang="ru-RU" sz="12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endParaRPr>
          </a:p>
          <a:p>
            <a:pPr marL="457200" indent="-457200" algn="just">
              <a:buAutoNum type="arabicPeriod" startAt="4"/>
            </a:pPr>
            <a:r>
              <a:rPr lang="ru-RU" sz="12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rPr>
              <a:t>7. Научно-познавательные, сводящиеся к способности усвоения научных знаний в избранной отрасли.</a:t>
            </a:r>
          </a:p>
          <a:p>
            <a:endParaRPr lang="ru-BY" dirty="0"/>
          </a:p>
        </p:txBody>
      </p:sp>
      <p:sp>
        <p:nvSpPr>
          <p:cNvPr id="4" name="Номер слайда 3"/>
          <p:cNvSpPr>
            <a:spLocks noGrp="1"/>
          </p:cNvSpPr>
          <p:nvPr>
            <p:ph type="sldNum" sz="quarter" idx="5"/>
          </p:nvPr>
        </p:nvSpPr>
        <p:spPr/>
        <p:txBody>
          <a:bodyPr/>
          <a:lstStyle/>
          <a:p>
            <a:fld id="{D0BE85EC-E5D0-47A2-9B05-3B0FAC7297AE}" type="slidenum">
              <a:rPr lang="ru-BY" smtClean="0"/>
              <a:t>16</a:t>
            </a:fld>
            <a:endParaRPr lang="ru-BY"/>
          </a:p>
        </p:txBody>
      </p:sp>
    </p:spTree>
    <p:extLst>
      <p:ext uri="{BB962C8B-B14F-4D97-AF65-F5344CB8AC3E}">
        <p14:creationId xmlns:p14="http://schemas.microsoft.com/office/powerpoint/2010/main" val="1863819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ПРОБЛЕМА ПОВЫШЕНИЯ ИНТЕРЕСА К ЗАНЯТИЯМ ФИЗИЧЕСКОЙ КУЛЬТУРОЙ И СПОРТОМ</a:t>
            </a:r>
            <a:endParaRPr lang="ru-BY" dirty="0"/>
          </a:p>
        </p:txBody>
      </p:sp>
      <p:sp>
        <p:nvSpPr>
          <p:cNvPr id="4" name="Номер слайда 3"/>
          <p:cNvSpPr>
            <a:spLocks noGrp="1"/>
          </p:cNvSpPr>
          <p:nvPr>
            <p:ph type="sldNum" sz="quarter" idx="5"/>
          </p:nvPr>
        </p:nvSpPr>
        <p:spPr/>
        <p:txBody>
          <a:bodyPr/>
          <a:lstStyle/>
          <a:p>
            <a:fld id="{34FFD6BE-C265-4E06-AE89-39395F4DBA99}" type="slidenum">
              <a:rPr lang="ru-BY" smtClean="0"/>
              <a:t>19</a:t>
            </a:fld>
            <a:endParaRPr lang="ru-BY"/>
          </a:p>
        </p:txBody>
      </p:sp>
    </p:spTree>
    <p:extLst>
      <p:ext uri="{BB962C8B-B14F-4D97-AF65-F5344CB8AC3E}">
        <p14:creationId xmlns:p14="http://schemas.microsoft.com/office/powerpoint/2010/main" val="398664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4A56F77-BD85-4A4B-929B-92097E341C40}" type="datetimeFigureOut">
              <a:rPr lang="ru-RU" smtClean="0"/>
              <a:pPr/>
              <a:t>26.02.2021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0EE9075-848F-40C8-8F70-6D537ECE4DF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04A56F77-BD85-4A4B-929B-92097E341C40}" type="datetimeFigureOut">
              <a:rPr lang="ru-RU" smtClean="0"/>
              <a:pPr/>
              <a:t>26.02.2021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0EE9075-848F-40C8-8F70-6D537ECE4DF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4A56F77-BD85-4A4B-929B-92097E341C40}" type="datetimeFigureOut">
              <a:rPr lang="ru-RU" smtClean="0"/>
              <a:pPr/>
              <a:t>26.02.2021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0EE9075-848F-40C8-8F70-6D537ECE4DF5}"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04A56F77-BD85-4A4B-929B-92097E341C40}" type="datetimeFigureOut">
              <a:rPr lang="ru-RU" smtClean="0"/>
              <a:pPr/>
              <a:t>26.02.2021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0EE9075-848F-40C8-8F70-6D537ECE4DF5}" type="slidenum">
              <a:rPr lang="ru-RU" smtClean="0"/>
              <a:pPr/>
              <a:t>‹#›</a:t>
            </a:fld>
            <a:endParaRPr lang="ru-RU"/>
          </a:p>
        </p:txBody>
      </p:sp>
      <p:sp>
        <p:nvSpPr>
          <p:cNvPr id="7" name="Title 6"/>
          <p:cNvSpPr>
            <a:spLocks noGrp="1"/>
          </p:cNvSpPr>
          <p:nvPr>
            <p:ph type="title"/>
          </p:nvPr>
        </p:nvSpPr>
        <p:spPr/>
        <p:txBody>
          <a:bodyPr/>
          <a:lstStyle/>
          <a:p>
            <a:r>
              <a:rPr lang="ru-RU"/>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4A56F77-BD85-4A4B-929B-92097E341C40}" type="datetimeFigureOut">
              <a:rPr lang="ru-RU" smtClean="0"/>
              <a:pPr/>
              <a:t>26.02.2021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0EE9075-848F-40C8-8F70-6D537ECE4DF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fld id="{04A56F77-BD85-4A4B-929B-92097E341C40}" type="datetimeFigureOut">
              <a:rPr lang="ru-RU" smtClean="0"/>
              <a:pPr/>
              <a:t>26.02.2021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0EE9075-848F-40C8-8F70-6D537ECE4DF5}"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4A56F77-BD85-4A4B-929B-92097E341C40}" type="datetimeFigureOut">
              <a:rPr lang="ru-RU" smtClean="0"/>
              <a:pPr/>
              <a:t>26.02.2021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0EE9075-848F-40C8-8F70-6D537ECE4DF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04A56F77-BD85-4A4B-929B-92097E341C40}" type="datetimeFigureOut">
              <a:rPr lang="ru-RU" smtClean="0"/>
              <a:pPr/>
              <a:t>26.02.2021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0EE9075-848F-40C8-8F70-6D537ECE4DF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04A56F77-BD85-4A4B-929B-92097E341C40}" type="datetimeFigureOut">
              <a:rPr lang="ru-RU" smtClean="0"/>
              <a:pPr/>
              <a:t>26.02.2021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0EE9075-848F-40C8-8F70-6D537ECE4DF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4A56F77-BD85-4A4B-929B-92097E341C40}" type="datetimeFigureOut">
              <a:rPr lang="ru-RU" smtClean="0"/>
              <a:pPr/>
              <a:t>26.02.2021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0EE9075-848F-40C8-8F70-6D537ECE4DF5}"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4A56F77-BD85-4A4B-929B-92097E341C40}" type="datetimeFigureOut">
              <a:rPr lang="ru-RU" smtClean="0"/>
              <a:pPr/>
              <a:t>26.02.2021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0EE9075-848F-40C8-8F70-6D537ECE4DF5}"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04A56F77-BD85-4A4B-929B-92097E341C40}" type="datetimeFigureOut">
              <a:rPr lang="ru-RU" smtClean="0"/>
              <a:pPr/>
              <a:t>26.02.2021</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A0EE9075-848F-40C8-8F70-6D537ECE4DF5}"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83568" y="908720"/>
            <a:ext cx="7772400" cy="1524000"/>
          </a:xfrm>
        </p:spPr>
        <p:txBody>
          <a:bodyPr>
            <a:noAutofit/>
          </a:bodyPr>
          <a:lstStyle/>
          <a:p>
            <a:r>
              <a:rPr lang="en-US" sz="3600" b="1" dirty="0"/>
              <a:t>1. Modern value potential of physical culture and sports and ways of its development by society and personality</a:t>
            </a:r>
            <a:endParaRPr lang="ru-RU" sz="3600" dirty="0"/>
          </a:p>
        </p:txBody>
      </p:sp>
    </p:spTree>
    <p:extLst>
      <p:ext uri="{BB962C8B-B14F-4D97-AF65-F5344CB8AC3E}">
        <p14:creationId xmlns:p14="http://schemas.microsoft.com/office/powerpoint/2010/main" val="1651765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620688"/>
            <a:ext cx="5184576" cy="1252728"/>
          </a:xfrm>
        </p:spPr>
        <p:txBody>
          <a:bodyPr/>
          <a:lstStyle/>
          <a:p>
            <a:r>
              <a:rPr lang="en-US" sz="3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rPr>
              <a:t>General cultural level</a:t>
            </a:r>
            <a:endParaRPr lang="ru-RU" sz="3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endParaRPr>
          </a:p>
        </p:txBody>
      </p:sp>
      <p:graphicFrame>
        <p:nvGraphicFramePr>
          <p:cNvPr id="11" name="Объект 10"/>
          <p:cNvGraphicFramePr>
            <a:graphicFrameLocks noGrp="1"/>
          </p:cNvGraphicFramePr>
          <p:nvPr>
            <p:ph idx="1"/>
            <p:extLst>
              <p:ext uri="{D42A27DB-BD31-4B8C-83A1-F6EECF244321}">
                <p14:modId xmlns:p14="http://schemas.microsoft.com/office/powerpoint/2010/main" val="3311151631"/>
              </p:ext>
            </p:extLst>
          </p:nvPr>
        </p:nvGraphicFramePr>
        <p:xfrm>
          <a:off x="575556" y="2276872"/>
          <a:ext cx="7992888" cy="3711484"/>
        </p:xfrm>
        <a:graphic>
          <a:graphicData uri="http://schemas.openxmlformats.org/drawingml/2006/table">
            <a:tbl>
              <a:tblPr>
                <a:tableStyleId>{284E427A-3D55-4303-BF80-6455036E1DE7}</a:tableStyleId>
              </a:tblPr>
              <a:tblGrid>
                <a:gridCol w="2738364">
                  <a:extLst>
                    <a:ext uri="{9D8B030D-6E8A-4147-A177-3AD203B41FA5}">
                      <a16:colId xmlns:a16="http://schemas.microsoft.com/office/drawing/2014/main" val="20000"/>
                    </a:ext>
                  </a:extLst>
                </a:gridCol>
                <a:gridCol w="3150796">
                  <a:extLst>
                    <a:ext uri="{9D8B030D-6E8A-4147-A177-3AD203B41FA5}">
                      <a16:colId xmlns:a16="http://schemas.microsoft.com/office/drawing/2014/main" val="20001"/>
                    </a:ext>
                  </a:extLst>
                </a:gridCol>
                <a:gridCol w="2103728">
                  <a:extLst>
                    <a:ext uri="{9D8B030D-6E8A-4147-A177-3AD203B41FA5}">
                      <a16:colId xmlns:a16="http://schemas.microsoft.com/office/drawing/2014/main" val="20002"/>
                    </a:ext>
                  </a:extLst>
                </a:gridCol>
              </a:tblGrid>
              <a:tr h="862776">
                <a:tc>
                  <a:txBody>
                    <a:bodyPr/>
                    <a:lstStyle/>
                    <a:p>
                      <a:pPr algn="ctr">
                        <a:lnSpc>
                          <a:spcPct val="150000"/>
                        </a:lnSpc>
                        <a:spcAft>
                          <a:spcPts val="0"/>
                        </a:spcAft>
                      </a:pPr>
                      <a:r>
                        <a:rPr lang="en-US" sz="2400" b="1" dirty="0">
                          <a:solidFill>
                            <a:schemeClr val="accent3">
                              <a:lumMod val="50000"/>
                            </a:schemeClr>
                          </a:solidFill>
                          <a:effectLst/>
                        </a:rPr>
                        <a:t>Value Group Name</a:t>
                      </a:r>
                      <a:endParaRPr lang="ru-RU" sz="2400" b="1" dirty="0">
                        <a:solidFill>
                          <a:schemeClr val="accent3">
                            <a:lumMod val="50000"/>
                          </a:schemeClr>
                        </a:solidFill>
                        <a:effectLst/>
                        <a:latin typeface="Times New Roman"/>
                        <a:ea typeface="Times New Roman"/>
                      </a:endParaRPr>
                    </a:p>
                  </a:txBody>
                  <a:tcPr marL="45899" marR="45899" marT="0" marB="0"/>
                </a:tc>
                <a:tc>
                  <a:txBody>
                    <a:bodyPr/>
                    <a:lstStyle/>
                    <a:p>
                      <a:pPr algn="ctr">
                        <a:lnSpc>
                          <a:spcPct val="150000"/>
                        </a:lnSpc>
                        <a:spcAft>
                          <a:spcPts val="0"/>
                        </a:spcAft>
                      </a:pPr>
                      <a:r>
                        <a:rPr lang="en-US" sz="2400" b="1" dirty="0">
                          <a:solidFill>
                            <a:schemeClr val="accent3">
                              <a:lumMod val="50000"/>
                            </a:schemeClr>
                          </a:solidFill>
                          <a:effectLst/>
                        </a:rPr>
                        <a:t>Composition of values</a:t>
                      </a:r>
                      <a:endParaRPr lang="ru-RU" sz="2400" b="1" dirty="0">
                        <a:solidFill>
                          <a:schemeClr val="accent3">
                            <a:lumMod val="50000"/>
                          </a:schemeClr>
                        </a:solidFill>
                        <a:effectLst/>
                        <a:latin typeface="Times New Roman"/>
                        <a:ea typeface="Times New Roman"/>
                      </a:endParaRPr>
                    </a:p>
                  </a:txBody>
                  <a:tcPr marL="45899" marR="45899" marT="0" marB="0"/>
                </a:tc>
                <a:tc>
                  <a:txBody>
                    <a:bodyPr/>
                    <a:lstStyle/>
                    <a:p>
                      <a:pPr algn="ctr">
                        <a:lnSpc>
                          <a:spcPct val="150000"/>
                        </a:lnSpc>
                        <a:spcAft>
                          <a:spcPts val="0"/>
                        </a:spcAft>
                      </a:pPr>
                      <a:r>
                        <a:rPr lang="en-US" sz="2400" b="1" dirty="0">
                          <a:solidFill>
                            <a:schemeClr val="accent3">
                              <a:lumMod val="50000"/>
                            </a:schemeClr>
                          </a:solidFill>
                          <a:effectLst/>
                        </a:rPr>
                        <a:t>Top Level Value</a:t>
                      </a:r>
                      <a:endParaRPr lang="ru-RU" sz="2400" b="1" dirty="0">
                        <a:solidFill>
                          <a:schemeClr val="accent3">
                            <a:lumMod val="50000"/>
                          </a:schemeClr>
                        </a:solidFill>
                        <a:effectLst/>
                        <a:latin typeface="Times New Roman"/>
                        <a:ea typeface="Times New Roman"/>
                      </a:endParaRPr>
                    </a:p>
                  </a:txBody>
                  <a:tcPr marL="45899" marR="45899" marT="0" marB="0"/>
                </a:tc>
                <a:extLst>
                  <a:ext uri="{0D108BD9-81ED-4DB2-BD59-A6C34878D82A}">
                    <a16:rowId xmlns:a16="http://schemas.microsoft.com/office/drawing/2014/main" val="10000"/>
                  </a:ext>
                </a:extLst>
              </a:tr>
              <a:tr h="435709">
                <a:tc>
                  <a:txBody>
                    <a:bodyPr/>
                    <a:lstStyle/>
                    <a:p>
                      <a:pPr algn="ctr">
                        <a:lnSpc>
                          <a:spcPct val="150000"/>
                        </a:lnSpc>
                        <a:spcAft>
                          <a:spcPts val="0"/>
                        </a:spcAft>
                      </a:pPr>
                      <a:r>
                        <a:rPr lang="en-US" sz="2000" b="1" dirty="0">
                          <a:effectLst/>
                        </a:rPr>
                        <a:t>universal</a:t>
                      </a:r>
                      <a:endParaRPr lang="ru-RU" sz="2000" b="1" dirty="0">
                        <a:effectLst/>
                        <a:latin typeface="Times New Roman"/>
                        <a:ea typeface="Times New Roman"/>
                      </a:endParaRPr>
                    </a:p>
                  </a:txBody>
                  <a:tcPr marL="45899" marR="45899" marT="0" marB="0"/>
                </a:tc>
                <a:tc>
                  <a:txBody>
                    <a:bodyPr/>
                    <a:lstStyle/>
                    <a:p>
                      <a:pPr algn="ctr">
                        <a:lnSpc>
                          <a:spcPct val="150000"/>
                        </a:lnSpc>
                        <a:spcAft>
                          <a:spcPts val="0"/>
                        </a:spcAft>
                      </a:pPr>
                      <a:r>
                        <a:rPr lang="en-US" sz="1800" b="1" dirty="0">
                          <a:effectLst/>
                        </a:rPr>
                        <a:t>KINDNESS, BEAUTY, TRUTH</a:t>
                      </a:r>
                      <a:endParaRPr lang="ru-RU" sz="1800" b="1" dirty="0">
                        <a:effectLst/>
                        <a:latin typeface="Times New Roman"/>
                        <a:ea typeface="Times New Roman"/>
                      </a:endParaRPr>
                    </a:p>
                  </a:txBody>
                  <a:tcPr marL="45899" marR="45899" marT="0" marB="0"/>
                </a:tc>
                <a:tc rowSpan="2">
                  <a:txBody>
                    <a:bodyPr/>
                    <a:lstStyle/>
                    <a:p>
                      <a:pPr algn="ctr">
                        <a:lnSpc>
                          <a:spcPct val="150000"/>
                        </a:lnSpc>
                        <a:spcAft>
                          <a:spcPts val="0"/>
                        </a:spcAft>
                      </a:pPr>
                      <a:r>
                        <a:rPr lang="en-US" sz="2000" b="1" dirty="0">
                          <a:effectLst/>
                        </a:rPr>
                        <a:t>society</a:t>
                      </a:r>
                      <a:endParaRPr lang="ru-RU" sz="2000" b="1" dirty="0">
                        <a:effectLst/>
                        <a:latin typeface="Times New Roman"/>
                        <a:ea typeface="Times New Roman"/>
                      </a:endParaRPr>
                    </a:p>
                  </a:txBody>
                  <a:tcPr marL="45899" marR="45899" marT="0" marB="0"/>
                </a:tc>
                <a:extLst>
                  <a:ext uri="{0D108BD9-81ED-4DB2-BD59-A6C34878D82A}">
                    <a16:rowId xmlns:a16="http://schemas.microsoft.com/office/drawing/2014/main" val="10001"/>
                  </a:ext>
                </a:extLst>
              </a:tr>
              <a:tr h="2229907">
                <a:tc>
                  <a:txBody>
                    <a:bodyPr/>
                    <a:lstStyle/>
                    <a:p>
                      <a:pPr algn="just">
                        <a:lnSpc>
                          <a:spcPct val="150000"/>
                        </a:lnSpc>
                        <a:spcAft>
                          <a:spcPts val="0"/>
                        </a:spcAft>
                      </a:pPr>
                      <a:r>
                        <a:rPr lang="en-US" sz="2000" b="1" dirty="0">
                          <a:effectLst/>
                        </a:rPr>
                        <a:t>Values of the education system</a:t>
                      </a:r>
                      <a:endParaRPr lang="ru-RU" sz="2000" b="1" dirty="0">
                        <a:effectLst/>
                        <a:latin typeface="Times New Roman"/>
                        <a:ea typeface="Times New Roman"/>
                      </a:endParaRPr>
                    </a:p>
                  </a:txBody>
                  <a:tcPr marL="45899" marR="45899" marT="0" marB="0"/>
                </a:tc>
                <a:tc>
                  <a:txBody>
                    <a:bodyPr/>
                    <a:lstStyle/>
                    <a:p>
                      <a:pPr algn="l">
                        <a:lnSpc>
                          <a:spcPct val="150000"/>
                        </a:lnSpc>
                        <a:spcAft>
                          <a:spcPts val="0"/>
                        </a:spcAft>
                      </a:pPr>
                      <a:r>
                        <a:rPr lang="en-US" sz="2000" b="1" dirty="0">
                          <a:effectLst/>
                        </a:rPr>
                        <a:t>Morality, humanism, spirituality, comprehensiveness, fundamentality, </a:t>
                      </a:r>
                    </a:p>
                    <a:p>
                      <a:pPr algn="l">
                        <a:lnSpc>
                          <a:spcPct val="150000"/>
                        </a:lnSpc>
                        <a:spcAft>
                          <a:spcPts val="0"/>
                        </a:spcAft>
                      </a:pPr>
                      <a:r>
                        <a:rPr lang="en-US" sz="2000" b="1" dirty="0">
                          <a:effectLst/>
                        </a:rPr>
                        <a:t>integrity of knowledge</a:t>
                      </a:r>
                      <a:endParaRPr lang="ru-RU" sz="2000" b="1" dirty="0">
                        <a:effectLst/>
                        <a:latin typeface="Times New Roman"/>
                        <a:ea typeface="Times New Roman"/>
                      </a:endParaRPr>
                    </a:p>
                  </a:txBody>
                  <a:tcPr marL="45899" marR="45899" marT="0" marB="0"/>
                </a:tc>
                <a:tc vMerge="1">
                  <a:txBody>
                    <a:bodyPr/>
                    <a:lstStyle/>
                    <a:p>
                      <a:endParaRPr lang="ru-RU"/>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6258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980728"/>
            <a:ext cx="4248472" cy="748672"/>
          </a:xfrm>
        </p:spPr>
        <p:txBody>
          <a:bodyPr/>
          <a:lstStyle/>
          <a:p>
            <a:r>
              <a:rPr lang="en-US"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rPr>
              <a:t>Specific level</a:t>
            </a:r>
            <a:endParaRPr lang="ru-RU"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endParaRPr>
          </a:p>
        </p:txBody>
      </p:sp>
      <p:graphicFrame>
        <p:nvGraphicFramePr>
          <p:cNvPr id="11" name="Объект 10"/>
          <p:cNvGraphicFramePr>
            <a:graphicFrameLocks noGrp="1"/>
          </p:cNvGraphicFramePr>
          <p:nvPr>
            <p:ph idx="1"/>
            <p:extLst>
              <p:ext uri="{D42A27DB-BD31-4B8C-83A1-F6EECF244321}">
                <p14:modId xmlns:p14="http://schemas.microsoft.com/office/powerpoint/2010/main" val="3460355950"/>
              </p:ext>
            </p:extLst>
          </p:nvPr>
        </p:nvGraphicFramePr>
        <p:xfrm>
          <a:off x="467544" y="1892821"/>
          <a:ext cx="8136904" cy="3984451"/>
        </p:xfrm>
        <a:graphic>
          <a:graphicData uri="http://schemas.openxmlformats.org/drawingml/2006/table">
            <a:tbl>
              <a:tblPr>
                <a:tableStyleId>{284E427A-3D55-4303-BF80-6455036E1DE7}</a:tableStyleId>
              </a:tblPr>
              <a:tblGrid>
                <a:gridCol w="2787703">
                  <a:extLst>
                    <a:ext uri="{9D8B030D-6E8A-4147-A177-3AD203B41FA5}">
                      <a16:colId xmlns:a16="http://schemas.microsoft.com/office/drawing/2014/main" val="20000"/>
                    </a:ext>
                  </a:extLst>
                </a:gridCol>
                <a:gridCol w="3531901">
                  <a:extLst>
                    <a:ext uri="{9D8B030D-6E8A-4147-A177-3AD203B41FA5}">
                      <a16:colId xmlns:a16="http://schemas.microsoft.com/office/drawing/2014/main" val="20001"/>
                    </a:ext>
                  </a:extLst>
                </a:gridCol>
                <a:gridCol w="1817300">
                  <a:extLst>
                    <a:ext uri="{9D8B030D-6E8A-4147-A177-3AD203B41FA5}">
                      <a16:colId xmlns:a16="http://schemas.microsoft.com/office/drawing/2014/main" val="20002"/>
                    </a:ext>
                  </a:extLst>
                </a:gridCol>
              </a:tblGrid>
              <a:tr h="750952">
                <a:tc>
                  <a:txBody>
                    <a:bodyPr/>
                    <a:lstStyle/>
                    <a:p>
                      <a:pPr algn="ctr">
                        <a:lnSpc>
                          <a:spcPct val="150000"/>
                        </a:lnSpc>
                        <a:spcAft>
                          <a:spcPts val="0"/>
                        </a:spcAft>
                      </a:pPr>
                      <a:r>
                        <a:rPr lang="en-US" sz="2400" b="1" dirty="0">
                          <a:solidFill>
                            <a:schemeClr val="accent3">
                              <a:lumMod val="50000"/>
                            </a:schemeClr>
                          </a:solidFill>
                          <a:effectLst/>
                        </a:rPr>
                        <a:t>Value Group Name</a:t>
                      </a:r>
                      <a:endParaRPr lang="ru-RU" sz="2400" b="1" dirty="0">
                        <a:solidFill>
                          <a:schemeClr val="accent3">
                            <a:lumMod val="50000"/>
                          </a:schemeClr>
                        </a:solidFill>
                        <a:effectLst/>
                        <a:latin typeface="Times New Roman"/>
                        <a:ea typeface="Times New Roman"/>
                      </a:endParaRPr>
                    </a:p>
                  </a:txBody>
                  <a:tcPr marL="45899" marR="45899" marT="0" marB="0"/>
                </a:tc>
                <a:tc>
                  <a:txBody>
                    <a:bodyPr/>
                    <a:lstStyle/>
                    <a:p>
                      <a:pPr algn="ctr">
                        <a:lnSpc>
                          <a:spcPct val="150000"/>
                        </a:lnSpc>
                        <a:spcAft>
                          <a:spcPts val="0"/>
                        </a:spcAft>
                      </a:pPr>
                      <a:r>
                        <a:rPr lang="en-US" sz="2400" b="1" dirty="0">
                          <a:solidFill>
                            <a:schemeClr val="accent3">
                              <a:lumMod val="50000"/>
                            </a:schemeClr>
                          </a:solidFill>
                          <a:effectLst/>
                        </a:rPr>
                        <a:t>Composition of values</a:t>
                      </a:r>
                      <a:endParaRPr lang="ru-RU" sz="2400" b="1" dirty="0">
                        <a:solidFill>
                          <a:schemeClr val="accent3">
                            <a:lumMod val="50000"/>
                          </a:schemeClr>
                        </a:solidFill>
                        <a:effectLst/>
                        <a:latin typeface="Times New Roman"/>
                        <a:ea typeface="Times New Roman"/>
                      </a:endParaRPr>
                    </a:p>
                  </a:txBody>
                  <a:tcPr marL="45899" marR="45899" marT="0" marB="0"/>
                </a:tc>
                <a:tc>
                  <a:txBody>
                    <a:bodyPr/>
                    <a:lstStyle/>
                    <a:p>
                      <a:pPr algn="ctr">
                        <a:lnSpc>
                          <a:spcPct val="150000"/>
                        </a:lnSpc>
                        <a:spcAft>
                          <a:spcPts val="0"/>
                        </a:spcAft>
                      </a:pPr>
                      <a:r>
                        <a:rPr lang="en-US" sz="2400" b="1" dirty="0">
                          <a:solidFill>
                            <a:schemeClr val="accent3">
                              <a:lumMod val="50000"/>
                            </a:schemeClr>
                          </a:solidFill>
                          <a:effectLst/>
                        </a:rPr>
                        <a:t>Top Level Value</a:t>
                      </a:r>
                      <a:endParaRPr lang="ru-RU" sz="2400" b="1" dirty="0">
                        <a:solidFill>
                          <a:schemeClr val="accent3">
                            <a:lumMod val="50000"/>
                          </a:schemeClr>
                        </a:solidFill>
                        <a:effectLst/>
                        <a:latin typeface="Times New Roman"/>
                        <a:ea typeface="Times New Roman"/>
                      </a:endParaRPr>
                    </a:p>
                  </a:txBody>
                  <a:tcPr marL="45899" marR="45899" marT="0" marB="0"/>
                </a:tc>
                <a:extLst>
                  <a:ext uri="{0D108BD9-81ED-4DB2-BD59-A6C34878D82A}">
                    <a16:rowId xmlns:a16="http://schemas.microsoft.com/office/drawing/2014/main" val="10000"/>
                  </a:ext>
                </a:extLst>
              </a:tr>
              <a:tr h="1309236">
                <a:tc>
                  <a:txBody>
                    <a:bodyPr/>
                    <a:lstStyle/>
                    <a:p>
                      <a:pPr algn="ctr">
                        <a:lnSpc>
                          <a:spcPct val="150000"/>
                        </a:lnSpc>
                        <a:spcAft>
                          <a:spcPts val="0"/>
                        </a:spcAft>
                      </a:pPr>
                      <a:r>
                        <a:rPr lang="en-US" sz="2000" b="1" dirty="0">
                          <a:effectLst/>
                        </a:rPr>
                        <a:t>Values of professional (special) training</a:t>
                      </a:r>
                      <a:endParaRPr lang="ru-RU" sz="2000" b="1" dirty="0">
                        <a:effectLst/>
                        <a:latin typeface="Times New Roman"/>
                        <a:ea typeface="Times New Roman"/>
                      </a:endParaRPr>
                    </a:p>
                  </a:txBody>
                  <a:tcPr marL="45899" marR="45899" marT="0" marB="0"/>
                </a:tc>
                <a:tc>
                  <a:txBody>
                    <a:bodyPr/>
                    <a:lstStyle/>
                    <a:p>
                      <a:pPr algn="ctr">
                        <a:lnSpc>
                          <a:spcPct val="150000"/>
                        </a:lnSpc>
                        <a:spcAft>
                          <a:spcPts val="0"/>
                        </a:spcAft>
                      </a:pPr>
                      <a:r>
                        <a:rPr lang="en-US" sz="2000" b="1" dirty="0">
                          <a:effectLst/>
                        </a:rPr>
                        <a:t>Fundamentals of professional-pedagogic education</a:t>
                      </a:r>
                      <a:endParaRPr lang="ru-RU" sz="2000" b="1" dirty="0">
                        <a:effectLst/>
                        <a:latin typeface="Times New Roman"/>
                        <a:ea typeface="Times New Roman"/>
                      </a:endParaRPr>
                    </a:p>
                  </a:txBody>
                  <a:tcPr marL="45899" marR="45899" marT="0" marB="0"/>
                </a:tc>
                <a:tc rowSpan="2">
                  <a:txBody>
                    <a:bodyPr/>
                    <a:lstStyle/>
                    <a:p>
                      <a:pPr algn="ctr">
                        <a:lnSpc>
                          <a:spcPct val="150000"/>
                        </a:lnSpc>
                        <a:spcAft>
                          <a:spcPts val="0"/>
                        </a:spcAft>
                      </a:pPr>
                      <a:r>
                        <a:rPr lang="en-US" sz="1600" b="1" dirty="0">
                          <a:effectLst/>
                        </a:rPr>
                        <a:t>SPECIALISTS IN PHYSICAL EDUCATION</a:t>
                      </a:r>
                      <a:endParaRPr lang="ru-RU" sz="1600" b="1" dirty="0">
                        <a:effectLst/>
                        <a:latin typeface="Times New Roman"/>
                        <a:ea typeface="Times New Roman"/>
                      </a:endParaRPr>
                    </a:p>
                  </a:txBody>
                  <a:tcPr marL="45899" marR="45899" marT="0" marB="0"/>
                </a:tc>
                <a:extLst>
                  <a:ext uri="{0D108BD9-81ED-4DB2-BD59-A6C34878D82A}">
                    <a16:rowId xmlns:a16="http://schemas.microsoft.com/office/drawing/2014/main" val="10001"/>
                  </a:ext>
                </a:extLst>
              </a:tr>
              <a:tr h="1636545">
                <a:tc>
                  <a:txBody>
                    <a:bodyPr/>
                    <a:lstStyle/>
                    <a:p>
                      <a:pPr algn="ctr">
                        <a:lnSpc>
                          <a:spcPct val="150000"/>
                        </a:lnSpc>
                        <a:spcAft>
                          <a:spcPts val="0"/>
                        </a:spcAft>
                      </a:pPr>
                      <a:r>
                        <a:rPr lang="en-US" sz="2000" b="1" dirty="0">
                          <a:effectLst/>
                        </a:rPr>
                        <a:t>Values of FC</a:t>
                      </a:r>
                      <a:endParaRPr lang="ru-RU" sz="2000" b="1" dirty="0">
                        <a:effectLst/>
                        <a:latin typeface="Times New Roman"/>
                        <a:ea typeface="Times New Roman"/>
                      </a:endParaRPr>
                    </a:p>
                  </a:txBody>
                  <a:tcPr marL="45899" marR="45899" marT="0" marB="0"/>
                </a:tc>
                <a:tc>
                  <a:txBody>
                    <a:bodyPr/>
                    <a:lstStyle/>
                    <a:p>
                      <a:pPr algn="l">
                        <a:lnSpc>
                          <a:spcPct val="150000"/>
                        </a:lnSpc>
                        <a:spcAft>
                          <a:spcPts val="0"/>
                        </a:spcAft>
                      </a:pPr>
                      <a:r>
                        <a:rPr lang="en-US" sz="2000" b="1" dirty="0">
                          <a:effectLst/>
                        </a:rPr>
                        <a:t>Intellectual, movement, technological, mobilization, intensive.</a:t>
                      </a:r>
                      <a:endParaRPr lang="ru-RU" sz="2000" b="1" dirty="0">
                        <a:effectLst/>
                        <a:latin typeface="Times New Roman"/>
                        <a:ea typeface="Times New Roman"/>
                      </a:endParaRPr>
                    </a:p>
                  </a:txBody>
                  <a:tcPr marL="45899" marR="45899" marT="0" marB="0"/>
                </a:tc>
                <a:tc vMerge="1">
                  <a:txBody>
                    <a:bodyPr/>
                    <a:lstStyle/>
                    <a:p>
                      <a:endParaRPr lang="ru-RU"/>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7800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32656"/>
            <a:ext cx="4248472" cy="964696"/>
          </a:xfrm>
        </p:spPr>
        <p:txBody>
          <a:bodyPr/>
          <a:lstStyle/>
          <a:p>
            <a:r>
              <a:rPr lang="en-US"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rPr>
              <a:t>Personal level</a:t>
            </a:r>
            <a:endParaRPr lang="ru-RU"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endParaRPr>
          </a:p>
        </p:txBody>
      </p:sp>
      <p:graphicFrame>
        <p:nvGraphicFramePr>
          <p:cNvPr id="11" name="Объект 10"/>
          <p:cNvGraphicFramePr>
            <a:graphicFrameLocks noGrp="1"/>
          </p:cNvGraphicFramePr>
          <p:nvPr>
            <p:ph idx="1"/>
            <p:extLst>
              <p:ext uri="{D42A27DB-BD31-4B8C-83A1-F6EECF244321}">
                <p14:modId xmlns:p14="http://schemas.microsoft.com/office/powerpoint/2010/main" val="653278365"/>
              </p:ext>
            </p:extLst>
          </p:nvPr>
        </p:nvGraphicFramePr>
        <p:xfrm>
          <a:off x="323528" y="1484784"/>
          <a:ext cx="8136904" cy="4968552"/>
        </p:xfrm>
        <a:graphic>
          <a:graphicData uri="http://schemas.openxmlformats.org/drawingml/2006/table">
            <a:tbl>
              <a:tblPr>
                <a:tableStyleId>{284E427A-3D55-4303-BF80-6455036E1DE7}</a:tableStyleId>
              </a:tblPr>
              <a:tblGrid>
                <a:gridCol w="2787703">
                  <a:extLst>
                    <a:ext uri="{9D8B030D-6E8A-4147-A177-3AD203B41FA5}">
                      <a16:colId xmlns:a16="http://schemas.microsoft.com/office/drawing/2014/main" val="20000"/>
                    </a:ext>
                  </a:extLst>
                </a:gridCol>
                <a:gridCol w="3207568">
                  <a:extLst>
                    <a:ext uri="{9D8B030D-6E8A-4147-A177-3AD203B41FA5}">
                      <a16:colId xmlns:a16="http://schemas.microsoft.com/office/drawing/2014/main" val="20001"/>
                    </a:ext>
                  </a:extLst>
                </a:gridCol>
                <a:gridCol w="2141633">
                  <a:extLst>
                    <a:ext uri="{9D8B030D-6E8A-4147-A177-3AD203B41FA5}">
                      <a16:colId xmlns:a16="http://schemas.microsoft.com/office/drawing/2014/main" val="20002"/>
                    </a:ext>
                  </a:extLst>
                </a:gridCol>
              </a:tblGrid>
              <a:tr h="760408">
                <a:tc>
                  <a:txBody>
                    <a:bodyPr/>
                    <a:lstStyle/>
                    <a:p>
                      <a:pPr algn="ctr">
                        <a:lnSpc>
                          <a:spcPct val="150000"/>
                        </a:lnSpc>
                        <a:spcAft>
                          <a:spcPts val="0"/>
                        </a:spcAft>
                      </a:pPr>
                      <a:r>
                        <a:rPr lang="en-US" sz="2400" b="1" dirty="0">
                          <a:solidFill>
                            <a:schemeClr val="accent3">
                              <a:lumMod val="50000"/>
                            </a:schemeClr>
                          </a:solidFill>
                          <a:effectLst/>
                        </a:rPr>
                        <a:t>Value Group Name</a:t>
                      </a:r>
                      <a:endParaRPr lang="ru-RU" sz="2400" b="1" dirty="0">
                        <a:solidFill>
                          <a:schemeClr val="accent3">
                            <a:lumMod val="50000"/>
                          </a:schemeClr>
                        </a:solidFill>
                        <a:effectLst/>
                        <a:latin typeface="Times New Roman"/>
                        <a:ea typeface="Times New Roman"/>
                      </a:endParaRPr>
                    </a:p>
                  </a:txBody>
                  <a:tcPr marL="45899" marR="45899" marT="0" marB="0"/>
                </a:tc>
                <a:tc>
                  <a:txBody>
                    <a:bodyPr/>
                    <a:lstStyle/>
                    <a:p>
                      <a:pPr algn="ctr">
                        <a:lnSpc>
                          <a:spcPct val="150000"/>
                        </a:lnSpc>
                        <a:spcAft>
                          <a:spcPts val="0"/>
                        </a:spcAft>
                      </a:pPr>
                      <a:r>
                        <a:rPr lang="en-US" sz="2400" b="1" dirty="0">
                          <a:solidFill>
                            <a:schemeClr val="accent3">
                              <a:lumMod val="50000"/>
                            </a:schemeClr>
                          </a:solidFill>
                          <a:effectLst/>
                        </a:rPr>
                        <a:t>Composition of values</a:t>
                      </a:r>
                      <a:endParaRPr lang="ru-RU" sz="2400" b="1" dirty="0">
                        <a:solidFill>
                          <a:schemeClr val="accent3">
                            <a:lumMod val="50000"/>
                          </a:schemeClr>
                        </a:solidFill>
                        <a:effectLst/>
                        <a:latin typeface="Times New Roman"/>
                        <a:ea typeface="Times New Roman"/>
                      </a:endParaRPr>
                    </a:p>
                  </a:txBody>
                  <a:tcPr marL="45899" marR="45899" marT="0" marB="0"/>
                </a:tc>
                <a:tc>
                  <a:txBody>
                    <a:bodyPr/>
                    <a:lstStyle/>
                    <a:p>
                      <a:pPr algn="ctr">
                        <a:lnSpc>
                          <a:spcPct val="150000"/>
                        </a:lnSpc>
                        <a:spcAft>
                          <a:spcPts val="0"/>
                        </a:spcAft>
                      </a:pPr>
                      <a:r>
                        <a:rPr lang="en-US" sz="2400" b="1" dirty="0">
                          <a:solidFill>
                            <a:schemeClr val="accent3">
                              <a:lumMod val="50000"/>
                            </a:schemeClr>
                          </a:solidFill>
                          <a:effectLst/>
                        </a:rPr>
                        <a:t>Top Level Value</a:t>
                      </a:r>
                      <a:endParaRPr lang="ru-RU" sz="2400" b="1" dirty="0">
                        <a:solidFill>
                          <a:schemeClr val="accent3">
                            <a:lumMod val="50000"/>
                          </a:schemeClr>
                        </a:solidFill>
                        <a:effectLst/>
                        <a:latin typeface="Times New Roman"/>
                        <a:ea typeface="Times New Roman"/>
                      </a:endParaRPr>
                    </a:p>
                  </a:txBody>
                  <a:tcPr marL="45899" marR="45899" marT="0" marB="0"/>
                </a:tc>
                <a:extLst>
                  <a:ext uri="{0D108BD9-81ED-4DB2-BD59-A6C34878D82A}">
                    <a16:rowId xmlns:a16="http://schemas.microsoft.com/office/drawing/2014/main" val="10000"/>
                  </a:ext>
                </a:extLst>
              </a:tr>
              <a:tr h="1194368">
                <a:tc>
                  <a:txBody>
                    <a:bodyPr/>
                    <a:lstStyle/>
                    <a:p>
                      <a:pPr algn="just">
                        <a:lnSpc>
                          <a:spcPct val="150000"/>
                        </a:lnSpc>
                        <a:spcAft>
                          <a:spcPts val="0"/>
                        </a:spcAft>
                      </a:pPr>
                      <a:r>
                        <a:rPr lang="en-US" sz="1800" b="1" dirty="0">
                          <a:effectLst/>
                        </a:rPr>
                        <a:t>Values of the motivational and moral sphere of personality</a:t>
                      </a:r>
                      <a:endParaRPr lang="ru-RU" sz="1800" b="1" dirty="0">
                        <a:effectLst/>
                      </a:endParaRPr>
                    </a:p>
                  </a:txBody>
                  <a:tcPr marL="45899" marR="45899" marT="0" marB="0"/>
                </a:tc>
                <a:tc>
                  <a:txBody>
                    <a:bodyPr/>
                    <a:lstStyle/>
                    <a:p>
                      <a:pPr algn="ctr">
                        <a:lnSpc>
                          <a:spcPct val="150000"/>
                        </a:lnSpc>
                        <a:spcAft>
                          <a:spcPts val="0"/>
                        </a:spcAft>
                      </a:pPr>
                      <a:r>
                        <a:rPr lang="en-US" sz="1800" b="1" dirty="0">
                          <a:effectLst/>
                        </a:rPr>
                        <a:t>Morality, expedient activity</a:t>
                      </a:r>
                      <a:endParaRPr lang="ru-RU" sz="1800" b="1" dirty="0">
                        <a:effectLst/>
                        <a:latin typeface="Times New Roman"/>
                        <a:ea typeface="Times New Roman"/>
                      </a:endParaRPr>
                    </a:p>
                  </a:txBody>
                  <a:tcPr marL="45899" marR="45899" marT="0" marB="0"/>
                </a:tc>
                <a:tc rowSpan="3">
                  <a:txBody>
                    <a:bodyPr/>
                    <a:lstStyle/>
                    <a:p>
                      <a:pPr algn="ctr">
                        <a:lnSpc>
                          <a:spcPct val="150000"/>
                        </a:lnSpc>
                        <a:spcAft>
                          <a:spcPts val="0"/>
                        </a:spcAft>
                      </a:pPr>
                      <a:r>
                        <a:rPr lang="en-US" sz="1600" b="1" dirty="0">
                          <a:effectLst/>
                          <a:latin typeface="+mn-lt"/>
                        </a:rPr>
                        <a:t>PERSONALITY</a:t>
                      </a:r>
                      <a:endParaRPr lang="ru-RU" sz="1600" b="1" dirty="0">
                        <a:effectLst/>
                        <a:latin typeface="+mn-lt"/>
                        <a:ea typeface="Times New Roman"/>
                      </a:endParaRPr>
                    </a:p>
                  </a:txBody>
                  <a:tcPr marL="45899" marR="45899" marT="0" marB="0"/>
                </a:tc>
                <a:extLst>
                  <a:ext uri="{0D108BD9-81ED-4DB2-BD59-A6C34878D82A}">
                    <a16:rowId xmlns:a16="http://schemas.microsoft.com/office/drawing/2014/main" val="10001"/>
                  </a:ext>
                </a:extLst>
              </a:tr>
              <a:tr h="1492960">
                <a:tc>
                  <a:txBody>
                    <a:bodyPr/>
                    <a:lstStyle/>
                    <a:p>
                      <a:pPr algn="just">
                        <a:lnSpc>
                          <a:spcPct val="150000"/>
                        </a:lnSpc>
                        <a:spcAft>
                          <a:spcPts val="0"/>
                        </a:spcAft>
                      </a:pPr>
                      <a:r>
                        <a:rPr lang="en-US" sz="1800" b="1" dirty="0">
                          <a:effectLst/>
                        </a:rPr>
                        <a:t>Values of the cognitive sphere of personality</a:t>
                      </a:r>
                      <a:endParaRPr lang="ru-RU" sz="1800" b="1" dirty="0">
                        <a:effectLst/>
                        <a:latin typeface="Times New Roman"/>
                        <a:ea typeface="Times New Roman"/>
                      </a:endParaRPr>
                    </a:p>
                  </a:txBody>
                  <a:tcPr marL="45899" marR="45899" marT="0" marB="0"/>
                </a:tc>
                <a:tc>
                  <a:txBody>
                    <a:bodyPr/>
                    <a:lstStyle/>
                    <a:p>
                      <a:pPr algn="just">
                        <a:lnSpc>
                          <a:spcPct val="150000"/>
                        </a:lnSpc>
                        <a:spcAft>
                          <a:spcPts val="0"/>
                        </a:spcAft>
                      </a:pPr>
                      <a:r>
                        <a:rPr lang="en-US" sz="1800" b="1" dirty="0">
                          <a:effectLst/>
                        </a:rPr>
                        <a:t>Education, ability to explore objects and phenomena</a:t>
                      </a:r>
                      <a:endParaRPr lang="ru-RU" sz="1800" b="1" dirty="0">
                        <a:effectLst/>
                        <a:latin typeface="Times New Roman"/>
                        <a:ea typeface="Times New Roman"/>
                      </a:endParaRPr>
                    </a:p>
                  </a:txBody>
                  <a:tcPr marL="45899" marR="45899" marT="0" marB="0"/>
                </a:tc>
                <a:tc vMerge="1">
                  <a:txBody>
                    <a:bodyPr/>
                    <a:lstStyle/>
                    <a:p>
                      <a:endParaRPr lang="ru-RU"/>
                    </a:p>
                  </a:txBody>
                  <a:tcPr/>
                </a:tc>
                <a:extLst>
                  <a:ext uri="{0D108BD9-81ED-4DB2-BD59-A6C34878D82A}">
                    <a16:rowId xmlns:a16="http://schemas.microsoft.com/office/drawing/2014/main" val="10002"/>
                  </a:ext>
                </a:extLst>
              </a:tr>
              <a:tr h="1520816">
                <a:tc>
                  <a:txBody>
                    <a:bodyPr/>
                    <a:lstStyle/>
                    <a:p>
                      <a:pPr algn="just">
                        <a:lnSpc>
                          <a:spcPct val="150000"/>
                        </a:lnSpc>
                        <a:spcAft>
                          <a:spcPts val="0"/>
                        </a:spcAft>
                      </a:pPr>
                      <a:r>
                        <a:rPr lang="en-US" sz="1800" b="1" dirty="0">
                          <a:effectLst/>
                          <a:latin typeface="+mn-lt"/>
                          <a:ea typeface="Times New Roman"/>
                        </a:rPr>
                        <a:t>Values ​ ​ of the motor sphere of personality</a:t>
                      </a:r>
                      <a:endParaRPr lang="ru-RU" sz="1800" b="1" dirty="0">
                        <a:effectLst/>
                        <a:latin typeface="+mn-lt"/>
                        <a:ea typeface="Times New Roman"/>
                      </a:endParaRPr>
                    </a:p>
                  </a:txBody>
                  <a:tcPr marL="45899" marR="45899" marT="0" marB="0"/>
                </a:tc>
                <a:tc>
                  <a:txBody>
                    <a:bodyPr/>
                    <a:lstStyle/>
                    <a:p>
                      <a:pPr algn="just">
                        <a:lnSpc>
                          <a:spcPct val="150000"/>
                        </a:lnSpc>
                        <a:spcAft>
                          <a:spcPts val="0"/>
                        </a:spcAft>
                      </a:pPr>
                      <a:r>
                        <a:rPr lang="en-US" sz="1800" b="1" dirty="0">
                          <a:effectLst/>
                          <a:latin typeface="+mn-lt"/>
                          <a:ea typeface="Times New Roman"/>
                        </a:rPr>
                        <a:t>Comprehensiveness, versatility of abilities, ability for independent creative activity</a:t>
                      </a:r>
                      <a:endParaRPr lang="ru-RU" sz="1800" b="1" dirty="0">
                        <a:effectLst/>
                        <a:latin typeface="+mn-lt"/>
                        <a:ea typeface="Times New Roman"/>
                      </a:endParaRPr>
                    </a:p>
                  </a:txBody>
                  <a:tcPr marL="45899" marR="45899" marT="0" marB="0"/>
                </a:tc>
                <a:tc vMerge="1">
                  <a:txBody>
                    <a:bodyPr/>
                    <a:lstStyle/>
                    <a:p>
                      <a:pPr algn="ctr">
                        <a:lnSpc>
                          <a:spcPct val="150000"/>
                        </a:lnSpc>
                        <a:spcAft>
                          <a:spcPts val="0"/>
                        </a:spcAft>
                      </a:pPr>
                      <a:endParaRPr lang="ru-RU" sz="1600" b="1" dirty="0">
                        <a:effectLst/>
                        <a:latin typeface="Times New Roman"/>
                        <a:ea typeface="Times New Roman"/>
                      </a:endParaRPr>
                    </a:p>
                  </a:txBody>
                  <a:tcPr marL="45899" marR="45899"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2432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1"/>
          </p:nvPr>
        </p:nvSpPr>
        <p:spPr>
          <a:xfrm>
            <a:off x="323528" y="764704"/>
            <a:ext cx="8280920" cy="4896544"/>
          </a:xfrm>
        </p:spPr>
        <p:txBody>
          <a:bodyPr>
            <a:noAutofit/>
          </a:bodyPr>
          <a:lstStyle/>
          <a:p>
            <a:pPr algn="just"/>
            <a:r>
              <a:rPr lang="en-US" sz="2400" dirty="0">
                <a:ln w="18415" cmpd="sng">
                  <a:solidFill>
                    <a:srgbClr val="FFFFFF"/>
                  </a:solidFill>
                  <a:prstDash val="solid"/>
                </a:ln>
                <a:effectLst>
                  <a:glow rad="228600">
                    <a:schemeClr val="accent4">
                      <a:satMod val="175000"/>
                      <a:alpha val="40000"/>
                    </a:schemeClr>
                  </a:glow>
                </a:effectLst>
              </a:rPr>
              <a:t>The development of the cognitive component is aimed at the formation of education, the ability to investigate and solve emerging problems from a scientifically sound position. The motor sphere is focused on the comprehensiveness, universality of the personality, its ability for independent creative activity. The spirituality of the person, which has an ideal character, develops "human in man."</a:t>
            </a:r>
          </a:p>
          <a:p>
            <a:pPr algn="just"/>
            <a:r>
              <a:rPr lang="en-US" sz="2400" dirty="0">
                <a:ln w="18415" cmpd="sng">
                  <a:solidFill>
                    <a:srgbClr val="FFFFFF"/>
                  </a:solidFill>
                  <a:prstDash val="solid"/>
                </a:ln>
                <a:effectLst>
                  <a:glow rad="228600">
                    <a:schemeClr val="accent4">
                      <a:satMod val="175000"/>
                      <a:alpha val="40000"/>
                    </a:schemeClr>
                  </a:glow>
                </a:effectLst>
              </a:rPr>
              <a:t>At the center of values ​ ​ at this level is the human personality itself.</a:t>
            </a:r>
          </a:p>
          <a:p>
            <a:pPr algn="just"/>
            <a:r>
              <a:rPr lang="en-US" sz="2400" dirty="0">
                <a:ln w="18415" cmpd="sng">
                  <a:solidFill>
                    <a:srgbClr val="FFFFFF"/>
                  </a:solidFill>
                  <a:prstDash val="solid"/>
                </a:ln>
                <a:effectLst>
                  <a:glow rad="228600">
                    <a:schemeClr val="accent4">
                      <a:satMod val="175000"/>
                      <a:alpha val="40000"/>
                    </a:schemeClr>
                  </a:glow>
                </a:effectLst>
              </a:rPr>
              <a:t>The culture of personality is formed subject to the formation of its integrity, that is, unification, a harmonious relationship in a person of biological and spiritual origin, as well as the integration of the motivational, cognitive and motor spheres.</a:t>
            </a:r>
            <a:endParaRPr lang="ru-RU" sz="2400" dirty="0">
              <a:ln w="18415" cmpd="sng">
                <a:solidFill>
                  <a:srgbClr val="FFFFFF"/>
                </a:solidFill>
                <a:prstDash val="solid"/>
              </a:ln>
              <a:effectLst>
                <a:glow rad="228600">
                  <a:schemeClr val="accent4">
                    <a:satMod val="175000"/>
                    <a:alpha val="40000"/>
                  </a:schemeClr>
                </a:glow>
              </a:effectLst>
            </a:endParaRPr>
          </a:p>
        </p:txBody>
      </p:sp>
    </p:spTree>
    <p:extLst>
      <p:ext uri="{BB962C8B-B14F-4D97-AF65-F5344CB8AC3E}">
        <p14:creationId xmlns:p14="http://schemas.microsoft.com/office/powerpoint/2010/main" val="427748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27584" y="476672"/>
            <a:ext cx="5616624" cy="1368152"/>
          </a:xfrm>
        </p:spPr>
        <p:txBody>
          <a:bodyPr>
            <a:normAutofit fontScale="90000"/>
          </a:bodyPr>
          <a:lstStyle/>
          <a:p>
            <a:pPr algn="ctr"/>
            <a:r>
              <a:rPr lang="en-US"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rPr>
              <a:t>1.3 Pedagogical values of the teacher of physical education and sports</a:t>
            </a:r>
            <a:endParaRPr lang="ru-RU"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endParaRPr>
          </a:p>
        </p:txBody>
      </p:sp>
      <p:pic>
        <p:nvPicPr>
          <p:cNvPr id="4098" name="Рисунок 2"/>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t="3771" b="3771"/>
          <a:stretch>
            <a:fillRect/>
          </a:stretch>
        </p:blipFill>
        <p:spPr bwMode="auto">
          <a:xfrm>
            <a:off x="0" y="2492896"/>
            <a:ext cx="5099067"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Текст 2"/>
          <p:cNvSpPr>
            <a:spLocks noGrp="1"/>
          </p:cNvSpPr>
          <p:nvPr>
            <p:ph type="body" sz="half" idx="2"/>
          </p:nvPr>
        </p:nvSpPr>
        <p:spPr/>
        <p:txBody>
          <a:bodyPr>
            <a:normAutofit/>
          </a:bodyPr>
          <a:lstStyle/>
          <a:p>
            <a:r>
              <a:rPr lang="en-US" sz="2800" dirty="0">
                <a:solidFill>
                  <a:srgbClr val="002060"/>
                </a:solidFill>
              </a:rPr>
              <a:t>The first requirement for a professional teacher is the presence of pedagogical abilities.</a:t>
            </a:r>
            <a:endParaRPr lang="ru-RU" sz="2800" dirty="0">
              <a:solidFill>
                <a:srgbClr val="002060"/>
              </a:solidFill>
            </a:endParaRPr>
          </a:p>
        </p:txBody>
      </p:sp>
    </p:spTree>
    <p:extLst>
      <p:ext uri="{BB962C8B-B14F-4D97-AF65-F5344CB8AC3E}">
        <p14:creationId xmlns:p14="http://schemas.microsoft.com/office/powerpoint/2010/main" val="2499424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323528" y="1340768"/>
            <a:ext cx="8496944" cy="4896544"/>
          </a:xfrm>
        </p:spPr>
        <p:txBody>
          <a:bodyPr>
            <a:normAutofit/>
          </a:bodyPr>
          <a:lstStyle/>
          <a:p>
            <a:pPr marL="457200" indent="-457200" algn="just">
              <a:buAutoNum type="arabicPeriod"/>
            </a:pPr>
            <a:r>
              <a:rPr lang="en-US" sz="20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rPr>
              <a:t>Organizing. They manifest themselves in the ability of the teacher to rally students, occupy them, share duties, plan work, take stock of what has been done, etc.</a:t>
            </a:r>
          </a:p>
          <a:p>
            <a:pPr marL="457200" indent="-457200" algn="just">
              <a:buAutoNum type="arabicPeriod"/>
            </a:pPr>
            <a:endParaRPr lang="en-US" sz="20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endParaRPr>
          </a:p>
          <a:p>
            <a:pPr marL="457200" indent="-457200" algn="just">
              <a:buAutoNum type="arabicPeriod"/>
            </a:pPr>
            <a:r>
              <a:rPr lang="en-US" sz="20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rPr>
              <a:t>Didactic. Specific skills to select and prepare educational material, visibility, equipment, are available, clearly, expressively, convincingly and consistently present educational material, stimulate the development of cognitive interests and spiritual needs, increase educational and cognitive activity, etc.</a:t>
            </a:r>
          </a:p>
          <a:p>
            <a:pPr marL="457200" indent="-457200" algn="just">
              <a:buAutoNum type="arabicPeriod"/>
            </a:pPr>
            <a:endParaRPr lang="en-US" sz="20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endParaRPr>
          </a:p>
          <a:p>
            <a:pPr marL="457200" indent="-457200" algn="just">
              <a:buAutoNum type="arabicPeriod"/>
            </a:pPr>
            <a:r>
              <a:rPr lang="en-US" sz="20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rPr>
              <a:t>Perceptual, manifested in the ability to penetrate the spiritual world of the educated, objectively evaluate their emotional state, identify the features of the psyche.</a:t>
            </a:r>
            <a:endParaRPr lang="ru-RU" sz="20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endParaRPr>
          </a:p>
          <a:p>
            <a:pPr marL="457200" indent="-457200" algn="just">
              <a:buAutoNum type="arabicPeriod"/>
            </a:pPr>
            <a:endParaRPr lang="ru-RU" sz="20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endParaRPr>
          </a:p>
          <a:p>
            <a:pPr marL="457200" indent="-457200" algn="just">
              <a:buAutoNum type="arabicPeriod"/>
            </a:pPr>
            <a:endParaRPr lang="ru-RU" sz="20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endParaRPr>
          </a:p>
          <a:p>
            <a:pPr marL="457200" indent="-457200" algn="just">
              <a:buAutoNum type="arabicPeriod"/>
            </a:pPr>
            <a:endParaRPr lang="ru-RU" sz="20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endParaRPr>
          </a:p>
        </p:txBody>
      </p:sp>
      <p:sp>
        <p:nvSpPr>
          <p:cNvPr id="2" name="Заголовок 1"/>
          <p:cNvSpPr>
            <a:spLocks noGrp="1"/>
          </p:cNvSpPr>
          <p:nvPr>
            <p:ph type="title"/>
          </p:nvPr>
        </p:nvSpPr>
        <p:spPr>
          <a:xfrm>
            <a:off x="539552" y="404664"/>
            <a:ext cx="3812645" cy="714069"/>
          </a:xfrm>
        </p:spPr>
        <p:txBody>
          <a:bodyPr>
            <a:normAutofit fontScale="90000"/>
          </a:bodyPr>
          <a:lstStyle/>
          <a:p>
            <a:pPr algn="ctr"/>
            <a:r>
              <a:rPr lang="en-US" sz="3600" b="1" dirty="0"/>
              <a:t>Main ability groups</a:t>
            </a:r>
            <a:endParaRPr lang="ru-RU" sz="3600" b="1" dirty="0"/>
          </a:p>
        </p:txBody>
      </p:sp>
    </p:spTree>
    <p:extLst>
      <p:ext uri="{BB962C8B-B14F-4D97-AF65-F5344CB8AC3E}">
        <p14:creationId xmlns:p14="http://schemas.microsoft.com/office/powerpoint/2010/main" val="951245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323528" y="1340768"/>
            <a:ext cx="8496944" cy="4896544"/>
          </a:xfrm>
        </p:spPr>
        <p:txBody>
          <a:bodyPr>
            <a:normAutofit lnSpcReduction="10000"/>
          </a:bodyPr>
          <a:lstStyle/>
          <a:p>
            <a:pPr marL="457200" indent="-457200" algn="just">
              <a:buFont typeface="+mj-lt"/>
              <a:buAutoNum type="arabicPeriod" startAt="4"/>
            </a:pPr>
            <a:r>
              <a:rPr lang="en-US" sz="24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rPr>
              <a:t>Communicative abilities are showed in the ability of the teacher to establish pedagogical expedient relations with students, their parents, colleagues, leaders of the educational institution.</a:t>
            </a:r>
          </a:p>
          <a:p>
            <a:pPr marL="457200" indent="-457200" algn="just">
              <a:buFont typeface="+mj-lt"/>
              <a:buAutoNum type="arabicPeriod" startAt="4"/>
            </a:pPr>
            <a:endParaRPr lang="en-US" sz="24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endParaRPr>
          </a:p>
          <a:p>
            <a:pPr marL="457200" indent="-457200" algn="just">
              <a:buFont typeface="+mj-lt"/>
              <a:buAutoNum type="arabicPeriod" startAt="4"/>
            </a:pPr>
            <a:r>
              <a:rPr lang="en-US" sz="24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rPr>
              <a:t>The compelling abilities lie in the emotional-will influence on the trainees.</a:t>
            </a:r>
          </a:p>
          <a:p>
            <a:pPr marL="457200" indent="-457200" algn="just">
              <a:buFont typeface="+mj-lt"/>
              <a:buAutoNum type="arabicPeriod" startAt="4"/>
            </a:pPr>
            <a:endParaRPr lang="en-US" sz="24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endParaRPr>
          </a:p>
          <a:p>
            <a:pPr marL="457200" indent="-457200" algn="just">
              <a:buFont typeface="+mj-lt"/>
              <a:buAutoNum type="arabicPeriod" startAt="4"/>
            </a:pPr>
            <a:r>
              <a:rPr lang="en-US" sz="24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rPr>
              <a:t>Research abilities showed in the ability to know and objectively evaluate pedagogical situations and processes.</a:t>
            </a:r>
          </a:p>
          <a:p>
            <a:pPr marL="457200" indent="-457200" algn="just">
              <a:buFont typeface="+mj-lt"/>
              <a:buAutoNum type="arabicPeriod" startAt="4"/>
            </a:pPr>
            <a:endParaRPr lang="en-US" sz="24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endParaRPr>
          </a:p>
          <a:p>
            <a:pPr marL="457200" indent="-457200" algn="just">
              <a:buFont typeface="+mj-lt"/>
              <a:buAutoNum type="arabicPeriod" startAt="4"/>
            </a:pPr>
            <a:r>
              <a:rPr lang="en-US" sz="24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rPr>
              <a:t>Scientific and cognitive, reduced to the ability to absorb scientific knowledge in a selected industry.</a:t>
            </a:r>
            <a:endParaRPr lang="ru-RU" sz="24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endParaRPr>
          </a:p>
          <a:p>
            <a:pPr marL="457200" indent="-457200" algn="just">
              <a:buAutoNum type="arabicPeriod" startAt="4"/>
            </a:pPr>
            <a:endParaRPr lang="ru-RU" sz="20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endParaRPr>
          </a:p>
          <a:p>
            <a:pPr marL="457200" indent="-457200" algn="just">
              <a:buAutoNum type="arabicPeriod" startAt="4"/>
            </a:pPr>
            <a:endParaRPr lang="ru-RU" sz="20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endParaRPr>
          </a:p>
          <a:p>
            <a:pPr marL="457200" indent="-457200" algn="just">
              <a:buAutoNum type="arabicPeriod" startAt="4"/>
            </a:pPr>
            <a:endParaRPr lang="ru-RU" sz="20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endParaRPr>
          </a:p>
        </p:txBody>
      </p:sp>
      <p:sp>
        <p:nvSpPr>
          <p:cNvPr id="2" name="Заголовок 1"/>
          <p:cNvSpPr>
            <a:spLocks noGrp="1"/>
          </p:cNvSpPr>
          <p:nvPr>
            <p:ph type="title"/>
          </p:nvPr>
        </p:nvSpPr>
        <p:spPr>
          <a:xfrm>
            <a:off x="467544" y="476672"/>
            <a:ext cx="4499992" cy="642061"/>
          </a:xfrm>
        </p:spPr>
        <p:txBody>
          <a:bodyPr/>
          <a:lstStyle/>
          <a:p>
            <a:pPr algn="ctr"/>
            <a:r>
              <a:rPr lang="en-US" b="1" dirty="0"/>
              <a:t>Main ability groups</a:t>
            </a:r>
            <a:endParaRPr lang="ru-RU" b="1" dirty="0"/>
          </a:p>
        </p:txBody>
      </p:sp>
    </p:spTree>
    <p:extLst>
      <p:ext uri="{BB962C8B-B14F-4D97-AF65-F5344CB8AC3E}">
        <p14:creationId xmlns:p14="http://schemas.microsoft.com/office/powerpoint/2010/main" val="2255093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323528" y="1340768"/>
            <a:ext cx="8496944" cy="4896544"/>
          </a:xfrm>
        </p:spPr>
        <p:txBody>
          <a:bodyPr>
            <a:normAutofit/>
          </a:bodyPr>
          <a:lstStyle/>
          <a:p>
            <a:pPr marL="457200" indent="-457200" algn="just">
              <a:buAutoNum type="arabicPeriod"/>
            </a:pPr>
            <a:r>
              <a:rPr lang="en-US" sz="28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rPr>
              <a:t>Diligence</a:t>
            </a:r>
          </a:p>
          <a:p>
            <a:pPr marL="457200" indent="-457200" algn="just">
              <a:buAutoNum type="arabicPeriod"/>
            </a:pPr>
            <a:r>
              <a:rPr lang="en-US" sz="28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rPr>
              <a:t>Working capacity</a:t>
            </a:r>
          </a:p>
          <a:p>
            <a:pPr marL="457200" indent="-457200" algn="just">
              <a:buAutoNum type="arabicPeriod"/>
            </a:pPr>
            <a:r>
              <a:rPr lang="en-US" sz="28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rPr>
              <a:t>Discipline</a:t>
            </a:r>
          </a:p>
          <a:p>
            <a:pPr marL="457200" indent="-457200" algn="just">
              <a:buAutoNum type="arabicPeriod"/>
            </a:pPr>
            <a:r>
              <a:rPr lang="en-US" sz="28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rPr>
              <a:t>Responsibility</a:t>
            </a:r>
          </a:p>
          <a:p>
            <a:pPr marL="457200" indent="-457200" algn="just">
              <a:buAutoNum type="arabicPeriod"/>
            </a:pPr>
            <a:r>
              <a:rPr lang="en-US" sz="28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rPr>
              <a:t>Ability to set a goal, choose ways to achieve it</a:t>
            </a:r>
          </a:p>
          <a:p>
            <a:pPr marL="457200" indent="-457200" algn="just">
              <a:buAutoNum type="arabicPeriod"/>
            </a:pPr>
            <a:r>
              <a:rPr lang="en-US" sz="28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rPr>
              <a:t>Organization</a:t>
            </a:r>
          </a:p>
          <a:p>
            <a:pPr marL="457200" indent="-457200" algn="just">
              <a:buAutoNum type="arabicPeriod"/>
            </a:pPr>
            <a:r>
              <a:rPr lang="en-US" sz="28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rPr>
              <a:t>Persistence</a:t>
            </a:r>
          </a:p>
          <a:p>
            <a:pPr marL="457200" indent="-457200" algn="just">
              <a:buAutoNum type="arabicPeriod"/>
            </a:pPr>
            <a:r>
              <a:rPr lang="en-US" sz="28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rPr>
              <a:t>Systematic  improvement of  professional level, the desire to improve the quality of  work constantly</a:t>
            </a:r>
            <a:endParaRPr lang="ru-RU" sz="28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endParaRPr>
          </a:p>
          <a:p>
            <a:pPr marL="457200" indent="-457200" algn="just">
              <a:buAutoNum type="arabicPeriod"/>
            </a:pPr>
            <a:endParaRPr lang="ru-RU" sz="20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endParaRPr>
          </a:p>
          <a:p>
            <a:pPr marL="457200" indent="-457200" algn="just">
              <a:buAutoNum type="arabicPeriod"/>
            </a:pPr>
            <a:endParaRPr lang="ru-RU" sz="20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endParaRPr>
          </a:p>
        </p:txBody>
      </p:sp>
      <p:sp>
        <p:nvSpPr>
          <p:cNvPr id="2" name="Заголовок 1"/>
          <p:cNvSpPr>
            <a:spLocks noGrp="1"/>
          </p:cNvSpPr>
          <p:nvPr>
            <p:ph type="title"/>
          </p:nvPr>
        </p:nvSpPr>
        <p:spPr>
          <a:xfrm>
            <a:off x="467544" y="404664"/>
            <a:ext cx="6552728" cy="753078"/>
          </a:xfrm>
        </p:spPr>
        <p:txBody>
          <a:bodyPr/>
          <a:lstStyle/>
          <a:p>
            <a:pPr algn="ctr"/>
            <a:r>
              <a:rPr lang="en-US" b="1" dirty="0"/>
              <a:t>Professional qualities of the teacher</a:t>
            </a:r>
            <a:endParaRPr lang="ru-RU" b="1" dirty="0"/>
          </a:p>
        </p:txBody>
      </p:sp>
    </p:spTree>
    <p:extLst>
      <p:ext uri="{BB962C8B-B14F-4D97-AF65-F5344CB8AC3E}">
        <p14:creationId xmlns:p14="http://schemas.microsoft.com/office/powerpoint/2010/main" val="4171403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444263" y="1967492"/>
            <a:ext cx="8232193" cy="4779912"/>
          </a:xfrm>
        </p:spPr>
        <p:txBody>
          <a:bodyPr numCol="2">
            <a:normAutofit fontScale="92500" lnSpcReduction="20000"/>
          </a:bodyPr>
          <a:lstStyle/>
          <a:p>
            <a:pPr marL="457200" indent="-457200" algn="just">
              <a:buAutoNum type="arabicPeriod"/>
            </a:pPr>
            <a:r>
              <a:rPr lang="en-US" sz="24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rPr>
              <a:t>humanity</a:t>
            </a:r>
          </a:p>
          <a:p>
            <a:pPr marL="457200" indent="-457200" algn="just">
              <a:buAutoNum type="arabicPeriod"/>
            </a:pPr>
            <a:r>
              <a:rPr lang="en-US" sz="24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rPr>
              <a:t>kindness</a:t>
            </a:r>
          </a:p>
          <a:p>
            <a:pPr marL="457200" indent="-457200" algn="just">
              <a:buAutoNum type="arabicPeriod"/>
            </a:pPr>
            <a:r>
              <a:rPr lang="en-US" sz="24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rPr>
              <a:t>patience,</a:t>
            </a:r>
          </a:p>
          <a:p>
            <a:pPr marL="457200" indent="-457200" algn="just">
              <a:buAutoNum type="arabicPeriod"/>
            </a:pPr>
            <a:r>
              <a:rPr lang="en-US" sz="24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rPr>
              <a:t>decency</a:t>
            </a:r>
          </a:p>
          <a:p>
            <a:pPr marL="457200" indent="-457200" algn="just">
              <a:buAutoNum type="arabicPeriod"/>
            </a:pPr>
            <a:r>
              <a:rPr lang="en-US" sz="24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rPr>
              <a:t>honesty</a:t>
            </a:r>
          </a:p>
          <a:p>
            <a:pPr marL="457200" indent="-457200" algn="just">
              <a:buAutoNum type="arabicPeriod"/>
            </a:pPr>
            <a:r>
              <a:rPr lang="en-US" sz="24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rPr>
              <a:t>responsibility</a:t>
            </a:r>
          </a:p>
          <a:p>
            <a:pPr marL="457200" indent="-457200" algn="just">
              <a:buAutoNum type="arabicPeriod"/>
            </a:pPr>
            <a:r>
              <a:rPr lang="en-US" sz="24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rPr>
              <a:t>justice</a:t>
            </a:r>
          </a:p>
          <a:p>
            <a:pPr marL="457200" indent="-457200" algn="just">
              <a:buAutoNum type="arabicPeriod"/>
            </a:pPr>
            <a:r>
              <a:rPr lang="en-US" sz="24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rPr>
              <a:t>obligatory</a:t>
            </a:r>
          </a:p>
          <a:p>
            <a:pPr marL="457200" indent="-457200" algn="just">
              <a:buAutoNum type="arabicPeriod"/>
            </a:pPr>
            <a:r>
              <a:rPr lang="en-US" sz="24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rPr>
              <a:t>objectivity</a:t>
            </a:r>
          </a:p>
          <a:p>
            <a:pPr marL="457200" indent="-457200" algn="just">
              <a:buAutoNum type="arabicPeriod"/>
            </a:pPr>
            <a:r>
              <a:rPr lang="en-US" sz="24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rPr>
              <a:t>generosity</a:t>
            </a:r>
          </a:p>
          <a:p>
            <a:pPr marL="457200" indent="-457200" algn="just">
              <a:buAutoNum type="arabicPeriod"/>
            </a:pPr>
            <a:r>
              <a:rPr lang="en-US" sz="24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rPr>
              <a:t>respect for people</a:t>
            </a:r>
          </a:p>
          <a:p>
            <a:pPr marL="457200" indent="-457200" algn="just">
              <a:buAutoNum type="arabicPeriod"/>
            </a:pPr>
            <a:r>
              <a:rPr lang="en-US" sz="24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rPr>
              <a:t>high morality</a:t>
            </a:r>
          </a:p>
          <a:p>
            <a:pPr marL="457200" indent="-457200" algn="just">
              <a:buAutoNum type="arabicPeriod"/>
            </a:pPr>
            <a:r>
              <a:rPr lang="en-US" sz="24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rPr>
              <a:t>optimism</a:t>
            </a:r>
            <a:endParaRPr lang="ru-RU" sz="24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endParaRPr>
          </a:p>
          <a:p>
            <a:pPr marL="457200" indent="-457200" algn="just">
              <a:buAutoNum type="arabicPeriod"/>
            </a:pPr>
            <a:endParaRPr lang="en-US" sz="24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endParaRPr>
          </a:p>
          <a:p>
            <a:pPr marL="457200" indent="-457200" algn="just">
              <a:buAutoNum type="arabicPeriod"/>
            </a:pPr>
            <a:r>
              <a:rPr lang="en-US" sz="24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rPr>
              <a:t>emotional balance</a:t>
            </a:r>
            <a:endParaRPr lang="ru-RU" sz="24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endParaRPr>
          </a:p>
          <a:p>
            <a:pPr marL="457200" indent="-457200" algn="just">
              <a:buAutoNum type="arabicPeriod"/>
            </a:pPr>
            <a:r>
              <a:rPr lang="en-US" sz="24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rPr>
              <a:t>the need for communication</a:t>
            </a:r>
          </a:p>
          <a:p>
            <a:pPr marL="457200" indent="-457200" algn="just">
              <a:buAutoNum type="arabicPeriod"/>
            </a:pPr>
            <a:r>
              <a:rPr lang="en-US" sz="24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rPr>
              <a:t>interest in the life of pupils</a:t>
            </a:r>
          </a:p>
          <a:p>
            <a:pPr marL="457200" indent="-457200" algn="just">
              <a:buAutoNum type="arabicPeriod"/>
            </a:pPr>
            <a:r>
              <a:rPr lang="en-US" sz="24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rPr>
              <a:t>goodwill</a:t>
            </a:r>
          </a:p>
          <a:p>
            <a:pPr marL="457200" indent="-457200" algn="just">
              <a:buAutoNum type="arabicPeriod"/>
            </a:pPr>
            <a:r>
              <a:rPr lang="en-US" sz="24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rPr>
              <a:t>self-criticism</a:t>
            </a:r>
          </a:p>
          <a:p>
            <a:pPr marL="457200" indent="-457200" algn="just">
              <a:buAutoNum type="arabicPeriod"/>
            </a:pPr>
            <a:r>
              <a:rPr lang="en-US" sz="24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rPr>
              <a:t>friendliness</a:t>
            </a:r>
          </a:p>
          <a:p>
            <a:pPr marL="457200" indent="-457200" algn="just">
              <a:buAutoNum type="arabicPeriod"/>
            </a:pPr>
            <a:r>
              <a:rPr lang="en-US" sz="24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rPr>
              <a:t>restraint</a:t>
            </a:r>
          </a:p>
          <a:p>
            <a:pPr marL="457200" indent="-457200" algn="just">
              <a:buAutoNum type="arabicPeriod"/>
            </a:pPr>
            <a:r>
              <a:rPr lang="en-US" sz="24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rPr>
              <a:t>advantage</a:t>
            </a:r>
          </a:p>
          <a:p>
            <a:pPr marL="457200" indent="-457200" algn="just">
              <a:buAutoNum type="arabicPeriod"/>
            </a:pPr>
            <a:r>
              <a:rPr lang="en-US" sz="24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rPr>
              <a:t>patriotism</a:t>
            </a:r>
          </a:p>
          <a:p>
            <a:pPr marL="457200" indent="-457200" algn="just">
              <a:buAutoNum type="arabicPeriod"/>
            </a:pPr>
            <a:r>
              <a:rPr lang="en-US" sz="24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rPr>
              <a:t>religiousness</a:t>
            </a:r>
          </a:p>
          <a:p>
            <a:pPr marL="457200" indent="-457200" algn="just">
              <a:buAutoNum type="arabicPeriod"/>
            </a:pPr>
            <a:r>
              <a:rPr lang="en-US" sz="24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rPr>
              <a:t>adherence to principles</a:t>
            </a:r>
          </a:p>
          <a:p>
            <a:pPr marL="457200" indent="-457200" algn="just">
              <a:buAutoNum type="arabicPeriod"/>
            </a:pPr>
            <a:r>
              <a:rPr lang="en-US" sz="24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rPr>
              <a:t>responsiveness</a:t>
            </a:r>
          </a:p>
          <a:p>
            <a:pPr marL="457200" indent="-457200" algn="just">
              <a:buAutoNum type="arabicPeriod"/>
            </a:pPr>
            <a:r>
              <a:rPr lang="en-US" sz="24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rPr>
              <a:t>emotional culture</a:t>
            </a:r>
            <a:endParaRPr lang="ru-RU" sz="24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endParaRPr>
          </a:p>
          <a:p>
            <a:pPr marL="457200" indent="-457200" algn="just">
              <a:buAutoNum type="arabicPeriod"/>
            </a:pPr>
            <a:endParaRPr lang="ru-RU"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endParaRPr>
          </a:p>
        </p:txBody>
      </p:sp>
      <p:sp>
        <p:nvSpPr>
          <p:cNvPr id="2" name="Заголовок 1"/>
          <p:cNvSpPr>
            <a:spLocks noGrp="1"/>
          </p:cNvSpPr>
          <p:nvPr>
            <p:ph type="title"/>
          </p:nvPr>
        </p:nvSpPr>
        <p:spPr>
          <a:xfrm>
            <a:off x="431540" y="110596"/>
            <a:ext cx="8136904" cy="1650173"/>
          </a:xfrm>
        </p:spPr>
        <p:txBody>
          <a:bodyPr>
            <a:normAutofit/>
          </a:bodyPr>
          <a:lstStyle/>
          <a:p>
            <a:pPr algn="ctr"/>
            <a:r>
              <a:rPr lang="en-US" b="1" dirty="0"/>
              <a:t>Human qualities of a teacher which become professionally significant for creating favorable relations in the educational process.</a:t>
            </a:r>
            <a:endParaRPr lang="ru-RU" b="1" dirty="0"/>
          </a:p>
        </p:txBody>
      </p:sp>
    </p:spTree>
    <p:extLst>
      <p:ext uri="{BB962C8B-B14F-4D97-AF65-F5344CB8AC3E}">
        <p14:creationId xmlns:p14="http://schemas.microsoft.com/office/powerpoint/2010/main" val="1478807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692696"/>
            <a:ext cx="7851648" cy="2160240"/>
          </a:xfrm>
        </p:spPr>
        <p:txBody>
          <a:bodyPr>
            <a:noAutofit/>
            <a:scene3d>
              <a:camera prst="orthographicFront"/>
              <a:lightRig rig="freezing" dir="t">
                <a:rot lat="0" lon="0" rev="5640000"/>
              </a:lightRig>
            </a:scene3d>
            <a:sp3d prstMaterial="flat">
              <a:contourClr>
                <a:schemeClr val="tx2"/>
              </a:contourClr>
            </a:sp3d>
          </a:bodyPr>
          <a:lstStyle/>
          <a:p>
            <a:pPr algn="ctr"/>
            <a:r>
              <a:rPr lang="en-US" sz="4000" b="0" dirty="0">
                <a:ln w="18415" cmpd="sng">
                  <a:solidFill>
                    <a:srgbClr val="FFFFFF"/>
                  </a:solidFill>
                  <a:prstDash val="solid"/>
                </a:ln>
                <a:solidFill>
                  <a:srgbClr val="FFFFFF"/>
                </a:solidFill>
                <a:effectLst>
                  <a:outerShdw blurRad="63500" dir="3600000" algn="tl" rotWithShape="0">
                    <a:srgbClr val="000000">
                      <a:alpha val="70000"/>
                    </a:srgbClr>
                  </a:outerShdw>
                </a:effectLst>
              </a:rPr>
              <a:t>THE PROBLEM OF INCREASING INTEREST TO PHYSICAL EDUCATION AND SPORTS</a:t>
            </a:r>
            <a:br>
              <a:rPr lang="ru-RU" sz="4000" b="0" dirty="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ru-RU" sz="4000"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6"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2636912"/>
            <a:ext cx="4762500"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248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82AE55-9C0A-4BA3-A84D-35D06E82FDB6}"/>
              </a:ext>
            </a:extLst>
          </p:cNvPr>
          <p:cNvSpPr>
            <a:spLocks noGrp="1"/>
          </p:cNvSpPr>
          <p:nvPr>
            <p:ph type="title"/>
          </p:nvPr>
        </p:nvSpPr>
        <p:spPr>
          <a:xfrm>
            <a:off x="546846" y="434752"/>
            <a:ext cx="7772400" cy="1524000"/>
          </a:xfrm>
        </p:spPr>
        <p:txBody>
          <a:bodyPr/>
          <a:lstStyle/>
          <a:p>
            <a:r>
              <a:rPr lang="en-US" b="1" dirty="0">
                <a:solidFill>
                  <a:srgbClr val="FFFF00"/>
                </a:solidFill>
              </a:rPr>
              <a:t>Lecture Plan</a:t>
            </a:r>
            <a:br>
              <a:rPr lang="ru-RU" b="1" dirty="0">
                <a:solidFill>
                  <a:srgbClr val="FFFF00"/>
                </a:solidFill>
              </a:rPr>
            </a:br>
            <a:endParaRPr lang="ru-RU" dirty="0"/>
          </a:p>
        </p:txBody>
      </p:sp>
      <p:sp>
        <p:nvSpPr>
          <p:cNvPr id="3" name="Текст 2">
            <a:extLst>
              <a:ext uri="{FF2B5EF4-FFF2-40B4-BE49-F238E27FC236}">
                <a16:creationId xmlns:a16="http://schemas.microsoft.com/office/drawing/2014/main" id="{77DB61BC-EA02-4287-8341-06E256BA3985}"/>
              </a:ext>
            </a:extLst>
          </p:cNvPr>
          <p:cNvSpPr>
            <a:spLocks noGrp="1"/>
          </p:cNvSpPr>
          <p:nvPr>
            <p:ph type="body" idx="1"/>
          </p:nvPr>
        </p:nvSpPr>
        <p:spPr>
          <a:xfrm>
            <a:off x="546846" y="1268760"/>
            <a:ext cx="7947339" cy="4536504"/>
          </a:xfrm>
        </p:spPr>
        <p:txBody>
          <a:bodyPr>
            <a:normAutofit/>
          </a:bodyPr>
          <a:lstStyle/>
          <a:p>
            <a:pPr algn="just"/>
            <a:r>
              <a:rPr lang="en-US" sz="2800" b="1" dirty="0">
                <a:solidFill>
                  <a:srgbClr val="002060"/>
                </a:solidFill>
              </a:rPr>
              <a:t>1. Values of physical education and sports</a:t>
            </a:r>
            <a:r>
              <a:rPr lang="ru-RU" sz="2800" b="1" dirty="0">
                <a:solidFill>
                  <a:srgbClr val="002060"/>
                </a:solidFill>
              </a:rPr>
              <a:t>.</a:t>
            </a:r>
            <a:endParaRPr lang="en-US" sz="2800" b="1" dirty="0">
              <a:solidFill>
                <a:srgbClr val="002060"/>
              </a:solidFill>
            </a:endParaRPr>
          </a:p>
          <a:p>
            <a:pPr algn="just"/>
            <a:r>
              <a:rPr lang="en-US" sz="2800" b="1" dirty="0">
                <a:solidFill>
                  <a:srgbClr val="002060"/>
                </a:solidFill>
              </a:rPr>
              <a:t>2. The level of functioning of values ​ ​ in professional physical education</a:t>
            </a:r>
            <a:r>
              <a:rPr lang="ru-RU" sz="2800" b="1" dirty="0">
                <a:solidFill>
                  <a:srgbClr val="002060"/>
                </a:solidFill>
              </a:rPr>
              <a:t>.</a:t>
            </a:r>
            <a:endParaRPr lang="en-US" sz="2800" b="1" dirty="0">
              <a:solidFill>
                <a:srgbClr val="002060"/>
              </a:solidFill>
            </a:endParaRPr>
          </a:p>
          <a:p>
            <a:pPr algn="just"/>
            <a:r>
              <a:rPr lang="en-US" sz="2800" b="1" dirty="0">
                <a:solidFill>
                  <a:srgbClr val="002060"/>
                </a:solidFill>
              </a:rPr>
              <a:t>3. Pedagogical values of the teacher of physical education and sports</a:t>
            </a:r>
            <a:r>
              <a:rPr lang="ru-RU" sz="2800" b="1" dirty="0">
                <a:solidFill>
                  <a:srgbClr val="002060"/>
                </a:solidFill>
              </a:rPr>
              <a:t>.</a:t>
            </a:r>
            <a:endParaRPr lang="en-US" sz="2800" b="1" dirty="0">
              <a:solidFill>
                <a:srgbClr val="002060"/>
              </a:solidFill>
            </a:endParaRPr>
          </a:p>
          <a:p>
            <a:pPr algn="just"/>
            <a:r>
              <a:rPr lang="en-US" sz="2800" b="1" dirty="0">
                <a:solidFill>
                  <a:srgbClr val="002060"/>
                </a:solidFill>
              </a:rPr>
              <a:t>4. The problem of </a:t>
            </a:r>
          </a:p>
          <a:p>
            <a:pPr algn="just"/>
            <a:r>
              <a:rPr lang="en-US" sz="2800" b="1" dirty="0">
                <a:solidFill>
                  <a:srgbClr val="002060"/>
                </a:solidFill>
              </a:rPr>
              <a:t>increasing interest </a:t>
            </a:r>
          </a:p>
          <a:p>
            <a:pPr algn="just"/>
            <a:r>
              <a:rPr lang="en-US" sz="2800" b="1" dirty="0">
                <a:solidFill>
                  <a:srgbClr val="002060"/>
                </a:solidFill>
              </a:rPr>
              <a:t>to physical education </a:t>
            </a:r>
          </a:p>
          <a:p>
            <a:pPr algn="just"/>
            <a:r>
              <a:rPr lang="en-US" sz="2800" b="1" dirty="0">
                <a:solidFill>
                  <a:srgbClr val="002060"/>
                </a:solidFill>
              </a:rPr>
              <a:t>and sports.</a:t>
            </a:r>
            <a:endParaRPr lang="ru-RU" sz="2800" b="1" dirty="0">
              <a:solidFill>
                <a:srgbClr val="002060"/>
              </a:solidFill>
            </a:endParaRPr>
          </a:p>
        </p:txBody>
      </p:sp>
      <p:pic>
        <p:nvPicPr>
          <p:cNvPr id="1026" name="Picture 2" descr="Importance of Physical Education in school curricula - Education Today News">
            <a:extLst>
              <a:ext uri="{FF2B5EF4-FFF2-40B4-BE49-F238E27FC236}">
                <a16:creationId xmlns:a16="http://schemas.microsoft.com/office/drawing/2014/main" id="{3CBCADDB-451F-49A8-A58E-8A2105A11A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222"/>
          <a:stretch/>
        </p:blipFill>
        <p:spPr bwMode="auto">
          <a:xfrm>
            <a:off x="4139952" y="3933056"/>
            <a:ext cx="4790726" cy="2775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211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528582"/>
            <a:ext cx="6588863" cy="782960"/>
          </a:xfrm>
        </p:spPr>
        <p:txBody>
          <a:bodyPr>
            <a:normAutofit/>
          </a:bodyPr>
          <a:lstStyle/>
          <a:p>
            <a:pPr algn="ctr"/>
            <a:r>
              <a:rPr lang="en-US" dirty="0">
                <a:solidFill>
                  <a:schemeClr val="accent5">
                    <a:lumMod val="75000"/>
                  </a:schemeClr>
                </a:solidFill>
              </a:rPr>
              <a:t>Increased diseases</a:t>
            </a:r>
            <a:endParaRPr lang="ru-RU" dirty="0">
              <a:solidFill>
                <a:schemeClr val="accent5">
                  <a:lumMod val="75000"/>
                </a:schemeClr>
              </a:solidFill>
            </a:endParaRPr>
          </a:p>
        </p:txBody>
      </p:sp>
      <p:sp>
        <p:nvSpPr>
          <p:cNvPr id="3" name="Объект 2"/>
          <p:cNvSpPr>
            <a:spLocks noGrp="1"/>
          </p:cNvSpPr>
          <p:nvPr>
            <p:ph idx="1"/>
          </p:nvPr>
        </p:nvSpPr>
        <p:spPr>
          <a:xfrm>
            <a:off x="467544" y="1484784"/>
            <a:ext cx="8280920" cy="4896544"/>
          </a:xfrm>
        </p:spPr>
        <p:txBody>
          <a:bodyPr>
            <a:noAutofit/>
          </a:bodyPr>
          <a:lstStyle/>
          <a:p>
            <a:pPr algn="just"/>
            <a:r>
              <a:rPr lang="en-US" sz="2400" dirty="0">
                <a:ln w="10541" cmpd="sng">
                  <a:solidFill>
                    <a:schemeClr val="accent1">
                      <a:shade val="88000"/>
                      <a:satMod val="110000"/>
                    </a:schemeClr>
                  </a:solidFill>
                  <a:prstDash val="solid"/>
                </a:ln>
              </a:rPr>
              <a:t>Full physical development and health of the child is the basis of personality formation.</a:t>
            </a:r>
          </a:p>
          <a:p>
            <a:pPr algn="just"/>
            <a:r>
              <a:rPr lang="en-US" sz="2400" dirty="0">
                <a:ln w="10541" cmpd="sng">
                  <a:solidFill>
                    <a:schemeClr val="accent1">
                      <a:shade val="88000"/>
                      <a:satMod val="110000"/>
                    </a:schemeClr>
                  </a:solidFill>
                  <a:prstDash val="solid"/>
                </a:ln>
              </a:rPr>
              <a:t>The social environment and real practice indicate a deterioration in the health of the population of our country. Diseases have become especially widespread among school students. According to research by experts, 75% of adult diseases are planted in childhood. If twenty-five years ago 20-25% of weakened children were born, now the number of "physiologically immature" newborns has tripled.</a:t>
            </a:r>
          </a:p>
          <a:p>
            <a:endParaRPr lang="ru-RU" sz="2000" dirty="0"/>
          </a:p>
        </p:txBody>
      </p:sp>
    </p:spTree>
    <p:extLst>
      <p:ext uri="{BB962C8B-B14F-4D97-AF65-F5344CB8AC3E}">
        <p14:creationId xmlns:p14="http://schemas.microsoft.com/office/powerpoint/2010/main" val="78484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7FA30DF-BC2A-4B2B-91FD-C09DF04A7107}"/>
              </a:ext>
            </a:extLst>
          </p:cNvPr>
          <p:cNvSpPr>
            <a:spLocks noGrp="1"/>
          </p:cNvSpPr>
          <p:nvPr>
            <p:ph idx="1"/>
          </p:nvPr>
        </p:nvSpPr>
        <p:spPr>
          <a:xfrm>
            <a:off x="457200" y="1052736"/>
            <a:ext cx="8229600" cy="3024336"/>
          </a:xfrm>
        </p:spPr>
        <p:txBody>
          <a:bodyPr>
            <a:normAutofit lnSpcReduction="10000"/>
          </a:bodyPr>
          <a:lstStyle/>
          <a:p>
            <a:pPr marL="0" indent="0" algn="just">
              <a:buNone/>
            </a:pPr>
            <a:r>
              <a:rPr lang="en-US" sz="2800" dirty="0">
                <a:ln w="10541" cmpd="sng">
                  <a:solidFill>
                    <a:schemeClr val="accent1">
                      <a:shade val="88000"/>
                      <a:satMod val="110000"/>
                    </a:schemeClr>
                  </a:solidFill>
                  <a:prstDash val="solid"/>
                </a:ln>
              </a:rPr>
              <a:t>Every 4th child of preschool age suffers more than 4 times during the year. Only 10% of children come to school absolutely healthy. Among lagging children, 85-90% lag behind not due to laziness or underdevelopment, but due to poor health. According to statistics, every 4th sick list is given for the care of a sick child.</a:t>
            </a:r>
            <a:endParaRPr lang="ru-BY" dirty="0"/>
          </a:p>
        </p:txBody>
      </p:sp>
      <p:pic>
        <p:nvPicPr>
          <p:cNvPr id="1026" name="Picture 2" descr="Preschool - average, Definition, Description, Common problems">
            <a:extLst>
              <a:ext uri="{FF2B5EF4-FFF2-40B4-BE49-F238E27FC236}">
                <a16:creationId xmlns:a16="http://schemas.microsoft.com/office/drawing/2014/main" id="{3D1FC55E-B304-4DAF-9CCE-D0CE432BBC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717031"/>
            <a:ext cx="4176464" cy="2784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317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6482" y="908720"/>
            <a:ext cx="8229600" cy="720080"/>
          </a:xfrm>
        </p:spPr>
        <p:txBody>
          <a:bodyPr>
            <a:noAutofit/>
          </a:bodyPr>
          <a:lstStyle/>
          <a:p>
            <a:pPr algn="ctr"/>
            <a:r>
              <a:rPr lang="en-US" sz="4000" dirty="0" err="1">
                <a:solidFill>
                  <a:srgbClr val="00B050"/>
                </a:solidFill>
              </a:rPr>
              <a:t>Hypodynamia</a:t>
            </a:r>
            <a:r>
              <a:rPr lang="ru-RU" sz="4000" dirty="0">
                <a:solidFill>
                  <a:srgbClr val="00B050"/>
                </a:solidFill>
              </a:rPr>
              <a:t> </a:t>
            </a:r>
            <a:r>
              <a:rPr lang="en-US" sz="4000" dirty="0"/>
              <a:t>[ˌ</a:t>
            </a:r>
            <a:r>
              <a:rPr lang="en-US" sz="4000" dirty="0" err="1"/>
              <a:t>haɪpə</a:t>
            </a:r>
            <a:r>
              <a:rPr lang="en-US" sz="4000" dirty="0"/>
              <a:t>(ʊ)</a:t>
            </a:r>
            <a:r>
              <a:rPr lang="en-US" sz="4000" dirty="0" err="1"/>
              <a:t>daɪˈneɪmɪə</a:t>
            </a:r>
            <a:r>
              <a:rPr lang="en-US" sz="4000" dirty="0"/>
              <a:t>]</a:t>
            </a:r>
            <a:endParaRPr lang="ru-RU" sz="4000" dirty="0">
              <a:solidFill>
                <a:srgbClr val="00B050"/>
              </a:solidFill>
            </a:endParaRPr>
          </a:p>
        </p:txBody>
      </p:sp>
      <p:sp>
        <p:nvSpPr>
          <p:cNvPr id="3" name="Объект 2"/>
          <p:cNvSpPr>
            <a:spLocks noGrp="1"/>
          </p:cNvSpPr>
          <p:nvPr>
            <p:ph idx="1"/>
          </p:nvPr>
        </p:nvSpPr>
        <p:spPr>
          <a:xfrm>
            <a:off x="457200" y="1772816"/>
            <a:ext cx="8229600" cy="4968552"/>
          </a:xfrm>
        </p:spPr>
        <p:txBody>
          <a:bodyPr>
            <a:noAutofit/>
          </a:bodyPr>
          <a:lstStyle/>
          <a:p>
            <a:pPr algn="just"/>
            <a:r>
              <a:rPr lang="en-US" sz="2400" b="1" dirty="0">
                <a:ln w="10541" cmpd="sng">
                  <a:solidFill>
                    <a:schemeClr val="accent1">
                      <a:shade val="88000"/>
                      <a:satMod val="110000"/>
                    </a:schemeClr>
                  </a:solidFill>
                  <a:prstDash val="solid"/>
                </a:ln>
              </a:rPr>
              <a:t>What are the reasons for the increased </a:t>
            </a:r>
            <a:r>
              <a:rPr lang="en-US" sz="2400" b="1" dirty="0" err="1">
                <a:ln w="10541" cmpd="sng">
                  <a:solidFill>
                    <a:schemeClr val="accent1">
                      <a:shade val="88000"/>
                      <a:satMod val="110000"/>
                    </a:schemeClr>
                  </a:solidFill>
                  <a:prstDash val="solid"/>
                </a:ln>
              </a:rPr>
              <a:t>deseases</a:t>
            </a:r>
            <a:r>
              <a:rPr lang="en-US" sz="2400" b="1" dirty="0">
                <a:ln w="10541" cmpd="sng">
                  <a:solidFill>
                    <a:schemeClr val="accent1">
                      <a:shade val="88000"/>
                      <a:satMod val="110000"/>
                    </a:schemeClr>
                  </a:solidFill>
                  <a:prstDash val="solid"/>
                </a:ln>
              </a:rPr>
              <a:t>?</a:t>
            </a:r>
          </a:p>
          <a:p>
            <a:pPr algn="just"/>
            <a:r>
              <a:rPr lang="en-US" sz="2400" b="1" dirty="0">
                <a:ln w="10541" cmpd="sng">
                  <a:solidFill>
                    <a:schemeClr val="accent1">
                      <a:shade val="88000"/>
                      <a:satMod val="110000"/>
                    </a:schemeClr>
                  </a:solidFill>
                  <a:prstDash val="solid"/>
                </a:ln>
              </a:rPr>
              <a:t>Today the word "</a:t>
            </a:r>
            <a:r>
              <a:rPr lang="en-US" sz="2400" b="1" dirty="0" err="1">
                <a:ln w="10541" cmpd="sng">
                  <a:solidFill>
                    <a:schemeClr val="accent1">
                      <a:shade val="88000"/>
                      <a:satMod val="110000"/>
                    </a:schemeClr>
                  </a:solidFill>
                  <a:prstDash val="solid"/>
                </a:ln>
              </a:rPr>
              <a:t>hypodynamia</a:t>
            </a:r>
            <a:r>
              <a:rPr lang="en-US" sz="2400" b="1" dirty="0">
                <a:ln w="10541" cmpd="sng">
                  <a:solidFill>
                    <a:schemeClr val="accent1">
                      <a:shade val="88000"/>
                      <a:satMod val="110000"/>
                    </a:schemeClr>
                  </a:solidFill>
                  <a:prstDash val="solid"/>
                </a:ln>
              </a:rPr>
              <a:t>" became fashionable. Many understand it simply — as a lack of the movement. But it isn't absolutely right.</a:t>
            </a:r>
          </a:p>
          <a:p>
            <a:pPr algn="just"/>
            <a:r>
              <a:rPr lang="en-US" sz="2400" b="1" dirty="0">
                <a:ln w="10541" cmpd="sng">
                  <a:solidFill>
                    <a:schemeClr val="accent1">
                      <a:shade val="88000"/>
                      <a:satMod val="110000"/>
                    </a:schemeClr>
                  </a:solidFill>
                  <a:prstDash val="solid"/>
                </a:ln>
              </a:rPr>
              <a:t> </a:t>
            </a:r>
            <a:r>
              <a:rPr lang="en-US" sz="2400" b="1" dirty="0" err="1">
                <a:ln w="10541" cmpd="sng">
                  <a:solidFill>
                    <a:schemeClr val="accent1">
                      <a:shade val="88000"/>
                      <a:satMod val="110000"/>
                    </a:schemeClr>
                  </a:solidFill>
                  <a:prstDash val="solid"/>
                </a:ln>
              </a:rPr>
              <a:t>Hypodynamia</a:t>
            </a:r>
            <a:r>
              <a:rPr lang="en-US" sz="2400" b="1" dirty="0">
                <a:ln w="10541" cmpd="sng">
                  <a:solidFill>
                    <a:schemeClr val="accent1">
                      <a:shade val="88000"/>
                      <a:satMod val="110000"/>
                    </a:schemeClr>
                  </a:solidFill>
                  <a:prstDash val="solid"/>
                </a:ln>
              </a:rPr>
              <a:t> — violation of functions of an organism (blood circulations, breath, digestion) at restriction of physical activity.</a:t>
            </a:r>
          </a:p>
          <a:p>
            <a:pPr algn="just"/>
            <a:r>
              <a:rPr lang="en-US" sz="2400" b="1" dirty="0">
                <a:ln w="10541" cmpd="sng">
                  <a:solidFill>
                    <a:schemeClr val="accent1">
                      <a:shade val="88000"/>
                      <a:satMod val="110000"/>
                    </a:schemeClr>
                  </a:solidFill>
                  <a:prstDash val="solid"/>
                </a:ln>
              </a:rPr>
              <a:t>Researches demonstrate that modern children in the majority have "motive deficiency", that is the quantity of the movements made by them during the day below age norm.</a:t>
            </a:r>
            <a:endParaRPr lang="ru-RU" sz="2000" dirty="0"/>
          </a:p>
        </p:txBody>
      </p:sp>
    </p:spTree>
    <p:extLst>
      <p:ext uri="{BB962C8B-B14F-4D97-AF65-F5344CB8AC3E}">
        <p14:creationId xmlns:p14="http://schemas.microsoft.com/office/powerpoint/2010/main" val="247649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620688"/>
            <a:ext cx="8136904" cy="5688632"/>
          </a:xfrm>
        </p:spPr>
        <p:txBody>
          <a:bodyPr>
            <a:noAutofit/>
          </a:bodyPr>
          <a:lstStyle/>
          <a:p>
            <a:pPr algn="just"/>
            <a:r>
              <a:rPr lang="en-US" sz="2400" dirty="0">
                <a:ln w="10541" cmpd="sng">
                  <a:solidFill>
                    <a:schemeClr val="accent1">
                      <a:shade val="88000"/>
                      <a:satMod val="110000"/>
                    </a:schemeClr>
                  </a:solidFill>
                  <a:prstDash val="solid"/>
                </a:ln>
              </a:rPr>
              <a:t>At school and at home, children spend most of their time in a static position (at the table, at the TV, at the computer). This increases the static load on certain muscle groups and causes them to tire. The strength and performance of skeletal muscles are reduced, which entails a violation of posture, curvature of the spine, flatulence, delayed age-related development of speed, agility, coordination of movement, endurance, flexibility and strength, that is, exacerbates the adverse effect of hypokinesia.</a:t>
            </a:r>
          </a:p>
          <a:p>
            <a:pPr algn="just"/>
            <a:r>
              <a:rPr lang="en-US" sz="2400" dirty="0">
                <a:ln w="10541" cmpd="sng">
                  <a:solidFill>
                    <a:schemeClr val="accent1">
                      <a:shade val="88000"/>
                      <a:satMod val="110000"/>
                    </a:schemeClr>
                  </a:solidFill>
                  <a:prstDash val="solid"/>
                </a:ln>
              </a:rPr>
              <a:t>Hypokinesia, causing the development of metabolic disorders and excessive fat deposition, contributes to the disease of children with obesity. So, according to the data of most studies, 30-40% of our children have excess weight. Such children are more likely to be registered injuries, 3-5 times higher incidence of</a:t>
            </a:r>
            <a:r>
              <a:rPr lang="ru-RU" sz="2400" dirty="0">
                <a:ln w="10541" cmpd="sng">
                  <a:solidFill>
                    <a:schemeClr val="accent1">
                      <a:shade val="88000"/>
                      <a:satMod val="110000"/>
                    </a:schemeClr>
                  </a:solidFill>
                  <a:prstDash val="solid"/>
                </a:ln>
              </a:rPr>
              <a:t> </a:t>
            </a:r>
            <a:r>
              <a:rPr lang="en-US" sz="2400" dirty="0">
                <a:ln w="10541" cmpd="sng">
                  <a:solidFill>
                    <a:schemeClr val="accent1">
                      <a:shade val="88000"/>
                      <a:satMod val="110000"/>
                    </a:schemeClr>
                  </a:solidFill>
                  <a:prstDash val="solid"/>
                </a:ln>
              </a:rPr>
              <a:t>viral infections.</a:t>
            </a:r>
            <a:endParaRPr lang="ru-RU" sz="2400" dirty="0"/>
          </a:p>
        </p:txBody>
      </p:sp>
    </p:spTree>
    <p:extLst>
      <p:ext uri="{BB962C8B-B14F-4D97-AF65-F5344CB8AC3E}">
        <p14:creationId xmlns:p14="http://schemas.microsoft.com/office/powerpoint/2010/main" val="258326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p:tgtEl>
                                          <p:spTgt spid="3">
                                            <p:txEl>
                                              <p:pRg st="0" end="0"/>
                                            </p:txEl>
                                          </p:spTgt>
                                        </p:tgtEl>
                                        <p:attrNameLst>
                                          <p:attrName>ppt_y</p:attrName>
                                        </p:attrNameLst>
                                      </p:cBhvr>
                                      <p:tavLst>
                                        <p:tav tm="0">
                                          <p:val>
                                            <p:strVal val="ppt_y"/>
                                          </p:val>
                                        </p:tav>
                                        <p:tav tm="100000">
                                          <p:val>
                                            <p:strVal val="1+ppt_h/2"/>
                                          </p:val>
                                        </p:tav>
                                      </p:tavLst>
                                    </p:anim>
                                    <p:set>
                                      <p:cBhvr>
                                        <p:cTn id="2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7" dur="500"/>
                                        <p:tgtEl>
                                          <p:spTgt spid="3">
                                            <p:txEl>
                                              <p:pRg st="1" end="1"/>
                                            </p:txEl>
                                          </p:spTgt>
                                        </p:tgtEl>
                                        <p:attrNameLst>
                                          <p:attrName>ppt_y</p:attrName>
                                        </p:attrNameLst>
                                      </p:cBhvr>
                                      <p:tavLst>
                                        <p:tav tm="0">
                                          <p:val>
                                            <p:strVal val="ppt_y"/>
                                          </p:val>
                                        </p:tav>
                                        <p:tav tm="100000">
                                          <p:val>
                                            <p:strVal val="1+ppt_h/2"/>
                                          </p:val>
                                        </p:tav>
                                      </p:tavLst>
                                    </p:anim>
                                    <p:set>
                                      <p:cBhvr>
                                        <p:cTn id="28"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Рисунок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1556792"/>
            <a:ext cx="4896544"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96752"/>
            <a:ext cx="4248472"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467544" y="1268760"/>
            <a:ext cx="8229600" cy="4968552"/>
          </a:xfrm>
        </p:spPr>
        <p:txBody>
          <a:bodyPr>
            <a:noAutofit/>
          </a:bodyPr>
          <a:lstStyle/>
          <a:p>
            <a:pPr algn="just"/>
            <a:r>
              <a:rPr lang="ru-RU" sz="2200" b="1" dirty="0">
                <a:ln w="10541" cmpd="sng">
                  <a:solidFill>
                    <a:schemeClr val="accent1">
                      <a:shade val="88000"/>
                      <a:satMod val="110000"/>
                    </a:schemeClr>
                  </a:solidFill>
                  <a:prstDash val="solid"/>
                </a:ln>
              </a:rPr>
              <a:t>Таким образом, интенсивность физического развития детей, их здоровье зависит от двигательной активности.</a:t>
            </a:r>
          </a:p>
          <a:p>
            <a:pPr algn="just"/>
            <a:r>
              <a:rPr lang="ru-RU" sz="2200" b="1" dirty="0">
                <a:ln w="10541" cmpd="sng">
                  <a:solidFill>
                    <a:schemeClr val="accent1">
                      <a:shade val="88000"/>
                      <a:satMod val="110000"/>
                    </a:schemeClr>
                  </a:solidFill>
                  <a:prstDash val="solid"/>
                </a:ln>
              </a:rPr>
              <a:t>В последние десятилетия все большее внимание ученых привлекает проблема детских стрессов, которые влекут за собой различные нервные расстройства и повышенную заболеваемость. </a:t>
            </a:r>
          </a:p>
          <a:p>
            <a:pPr algn="just"/>
            <a:r>
              <a:rPr lang="ru-RU" sz="2200" b="1" dirty="0">
                <a:ln w="10541" cmpd="sng">
                  <a:solidFill>
                    <a:schemeClr val="accent1">
                      <a:shade val="88000"/>
                      <a:satMod val="110000"/>
                    </a:schemeClr>
                  </a:solidFill>
                  <a:prstDash val="solid"/>
                </a:ln>
              </a:rPr>
              <a:t>Детские стрессы — это следствие дефицита положительных эмоций у ребенка и отрицательной психологической обстановки в семье, излишнего шума и нервозности в школьных учреждениях (из-за большой умственной нагрузки). </a:t>
            </a:r>
          </a:p>
          <a:p>
            <a:pPr algn="just"/>
            <a:r>
              <a:rPr lang="ru-RU" sz="2200" b="1" dirty="0">
                <a:ln w="10541" cmpd="sng">
                  <a:solidFill>
                    <a:schemeClr val="accent1">
                      <a:shade val="88000"/>
                      <a:satMod val="110000"/>
                    </a:schemeClr>
                  </a:solidFill>
                  <a:prstDash val="solid"/>
                </a:ln>
              </a:rPr>
              <a:t>Таким образом, детские стрессы нарушают нормальное течение физиологических процессов, что неизбежно ведет к ухудшению здоровья ребенка</a:t>
            </a:r>
            <a:endParaRPr lang="ru-RU" sz="2200" dirty="0"/>
          </a:p>
        </p:txBody>
      </p:sp>
      <p:sp>
        <p:nvSpPr>
          <p:cNvPr id="2" name="Заголовок 1"/>
          <p:cNvSpPr>
            <a:spLocks noGrp="1"/>
          </p:cNvSpPr>
          <p:nvPr>
            <p:ph type="title"/>
          </p:nvPr>
        </p:nvSpPr>
        <p:spPr>
          <a:xfrm>
            <a:off x="395536" y="332656"/>
            <a:ext cx="8229600" cy="864096"/>
          </a:xfrm>
        </p:spPr>
        <p:txBody>
          <a:bodyPr/>
          <a:lstStyle/>
          <a:p>
            <a:pPr algn="ctr"/>
            <a:r>
              <a:rPr lang="ru-RU" dirty="0"/>
              <a:t>Стрессы</a:t>
            </a:r>
          </a:p>
        </p:txBody>
      </p:sp>
    </p:spTree>
    <p:extLst>
      <p:ext uri="{BB962C8B-B14F-4D97-AF65-F5344CB8AC3E}">
        <p14:creationId xmlns:p14="http://schemas.microsoft.com/office/powerpoint/2010/main" val="119299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075"/>
                                        </p:tgtEl>
                                        <p:attrNameLst>
                                          <p:attrName>style.visibility</p:attrName>
                                        </p:attrNameLst>
                                      </p:cBhvr>
                                      <p:to>
                                        <p:strVal val="visible"/>
                                      </p:to>
                                    </p:set>
                                    <p:anim calcmode="lin" valueType="num">
                                      <p:cBhvr>
                                        <p:cTn id="15" dur="1000" fill="hold"/>
                                        <p:tgtEl>
                                          <p:spTgt spid="3075"/>
                                        </p:tgtEl>
                                        <p:attrNameLst>
                                          <p:attrName>ppt_w</p:attrName>
                                        </p:attrNameLst>
                                      </p:cBhvr>
                                      <p:tavLst>
                                        <p:tav tm="0">
                                          <p:val>
                                            <p:fltVal val="0"/>
                                          </p:val>
                                        </p:tav>
                                        <p:tav tm="100000">
                                          <p:val>
                                            <p:strVal val="#ppt_w"/>
                                          </p:val>
                                        </p:tav>
                                      </p:tavLst>
                                    </p:anim>
                                    <p:anim calcmode="lin" valueType="num">
                                      <p:cBhvr>
                                        <p:cTn id="16" dur="1000" fill="hold"/>
                                        <p:tgtEl>
                                          <p:spTgt spid="3075"/>
                                        </p:tgtEl>
                                        <p:attrNameLst>
                                          <p:attrName>ppt_h</p:attrName>
                                        </p:attrNameLst>
                                      </p:cBhvr>
                                      <p:tavLst>
                                        <p:tav tm="0">
                                          <p:val>
                                            <p:fltVal val="0"/>
                                          </p:val>
                                        </p:tav>
                                        <p:tav tm="100000">
                                          <p:val>
                                            <p:strVal val="#ppt_h"/>
                                          </p:val>
                                        </p:tav>
                                      </p:tavLst>
                                    </p:anim>
                                    <p:anim calcmode="lin" valueType="num">
                                      <p:cBhvr>
                                        <p:cTn id="17" dur="1000" fill="hold"/>
                                        <p:tgtEl>
                                          <p:spTgt spid="3075"/>
                                        </p:tgtEl>
                                        <p:attrNameLst>
                                          <p:attrName>style.rotation</p:attrName>
                                        </p:attrNameLst>
                                      </p:cBhvr>
                                      <p:tavLst>
                                        <p:tav tm="0">
                                          <p:val>
                                            <p:fltVal val="90"/>
                                          </p:val>
                                        </p:tav>
                                        <p:tav tm="100000">
                                          <p:val>
                                            <p:fltVal val="0"/>
                                          </p:val>
                                        </p:tav>
                                      </p:tavLst>
                                    </p:anim>
                                    <p:animEffect transition="in" filter="fade">
                                      <p:cBhvr>
                                        <p:cTn id="18" dur="1000"/>
                                        <p:tgtEl>
                                          <p:spTgt spid="307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nodeType="clickEffect">
                                  <p:stCondLst>
                                    <p:cond delay="0"/>
                                  </p:stCondLst>
                                  <p:childTnLst>
                                    <p:anim calcmode="lin" valueType="num">
                                      <p:cBhvr>
                                        <p:cTn id="22" dur="1000"/>
                                        <p:tgtEl>
                                          <p:spTgt spid="3074"/>
                                        </p:tgtEl>
                                        <p:attrNameLst>
                                          <p:attrName>ppt_w</p:attrName>
                                        </p:attrNameLst>
                                      </p:cBhvr>
                                      <p:tavLst>
                                        <p:tav tm="0">
                                          <p:val>
                                            <p:strVal val="ppt_w"/>
                                          </p:val>
                                        </p:tav>
                                        <p:tav tm="100000">
                                          <p:val>
                                            <p:fltVal val="0"/>
                                          </p:val>
                                        </p:tav>
                                      </p:tavLst>
                                    </p:anim>
                                    <p:anim calcmode="lin" valueType="num">
                                      <p:cBhvr>
                                        <p:cTn id="23" dur="1000"/>
                                        <p:tgtEl>
                                          <p:spTgt spid="3074"/>
                                        </p:tgtEl>
                                        <p:attrNameLst>
                                          <p:attrName>ppt_h</p:attrName>
                                        </p:attrNameLst>
                                      </p:cBhvr>
                                      <p:tavLst>
                                        <p:tav tm="0">
                                          <p:val>
                                            <p:strVal val="ppt_h"/>
                                          </p:val>
                                        </p:tav>
                                        <p:tav tm="100000">
                                          <p:val>
                                            <p:fltVal val="0"/>
                                          </p:val>
                                        </p:tav>
                                      </p:tavLst>
                                    </p:anim>
                                    <p:anim calcmode="lin" valueType="num">
                                      <p:cBhvr>
                                        <p:cTn id="24" dur="1000"/>
                                        <p:tgtEl>
                                          <p:spTgt spid="3074"/>
                                        </p:tgtEl>
                                        <p:attrNameLst>
                                          <p:attrName>style.rotation</p:attrName>
                                        </p:attrNameLst>
                                      </p:cBhvr>
                                      <p:tavLst>
                                        <p:tav tm="0">
                                          <p:val>
                                            <p:fltVal val="0"/>
                                          </p:val>
                                        </p:tav>
                                        <p:tav tm="100000">
                                          <p:val>
                                            <p:fltVal val="90"/>
                                          </p:val>
                                        </p:tav>
                                      </p:tavLst>
                                    </p:anim>
                                    <p:animEffect transition="out" filter="fade">
                                      <p:cBhvr>
                                        <p:cTn id="25" dur="1000"/>
                                        <p:tgtEl>
                                          <p:spTgt spid="3074"/>
                                        </p:tgtEl>
                                      </p:cBhvr>
                                    </p:animEffect>
                                    <p:set>
                                      <p:cBhvr>
                                        <p:cTn id="26" dur="1" fill="hold">
                                          <p:stCondLst>
                                            <p:cond delay="999"/>
                                          </p:stCondLst>
                                        </p:cTn>
                                        <p:tgtEl>
                                          <p:spTgt spid="307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1" presetClass="exit" presetSubtype="0" fill="hold" nodeType="clickEffect">
                                  <p:stCondLst>
                                    <p:cond delay="0"/>
                                  </p:stCondLst>
                                  <p:childTnLst>
                                    <p:anim calcmode="lin" valueType="num">
                                      <p:cBhvr>
                                        <p:cTn id="30" dur="1000"/>
                                        <p:tgtEl>
                                          <p:spTgt spid="3075"/>
                                        </p:tgtEl>
                                        <p:attrNameLst>
                                          <p:attrName>ppt_w</p:attrName>
                                        </p:attrNameLst>
                                      </p:cBhvr>
                                      <p:tavLst>
                                        <p:tav tm="0">
                                          <p:val>
                                            <p:strVal val="ppt_w"/>
                                          </p:val>
                                        </p:tav>
                                        <p:tav tm="100000">
                                          <p:val>
                                            <p:fltVal val="0"/>
                                          </p:val>
                                        </p:tav>
                                      </p:tavLst>
                                    </p:anim>
                                    <p:anim calcmode="lin" valueType="num">
                                      <p:cBhvr>
                                        <p:cTn id="31" dur="1000"/>
                                        <p:tgtEl>
                                          <p:spTgt spid="3075"/>
                                        </p:tgtEl>
                                        <p:attrNameLst>
                                          <p:attrName>ppt_h</p:attrName>
                                        </p:attrNameLst>
                                      </p:cBhvr>
                                      <p:tavLst>
                                        <p:tav tm="0">
                                          <p:val>
                                            <p:strVal val="ppt_h"/>
                                          </p:val>
                                        </p:tav>
                                        <p:tav tm="100000">
                                          <p:val>
                                            <p:fltVal val="0"/>
                                          </p:val>
                                        </p:tav>
                                      </p:tavLst>
                                    </p:anim>
                                    <p:anim calcmode="lin" valueType="num">
                                      <p:cBhvr>
                                        <p:cTn id="32" dur="1000"/>
                                        <p:tgtEl>
                                          <p:spTgt spid="3075"/>
                                        </p:tgtEl>
                                        <p:attrNameLst>
                                          <p:attrName>style.rotation</p:attrName>
                                        </p:attrNameLst>
                                      </p:cBhvr>
                                      <p:tavLst>
                                        <p:tav tm="0">
                                          <p:val>
                                            <p:fltVal val="0"/>
                                          </p:val>
                                        </p:tav>
                                        <p:tav tm="100000">
                                          <p:val>
                                            <p:fltVal val="90"/>
                                          </p:val>
                                        </p:tav>
                                      </p:tavLst>
                                    </p:anim>
                                    <p:animEffect transition="out" filter="fade">
                                      <p:cBhvr>
                                        <p:cTn id="33" dur="1000"/>
                                        <p:tgtEl>
                                          <p:spTgt spid="3075"/>
                                        </p:tgtEl>
                                      </p:cBhvr>
                                    </p:animEffect>
                                    <p:set>
                                      <p:cBhvr>
                                        <p:cTn id="34" dur="1" fill="hold">
                                          <p:stCondLst>
                                            <p:cond delay="999"/>
                                          </p:stCondLst>
                                        </p:cTn>
                                        <p:tgtEl>
                                          <p:spTgt spid="307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Effect transition="in" filter="fade">
                                      <p:cBhvr>
                                        <p:cTn id="39" dur="1000"/>
                                        <p:tgtEl>
                                          <p:spTgt spid="3">
                                            <p:txEl>
                                              <p:pRg st="0" end="0"/>
                                            </p:txEl>
                                          </p:spTgt>
                                        </p:tgtEl>
                                      </p:cBhvr>
                                    </p:animEffect>
                                    <p:anim calcmode="lin" valueType="num">
                                      <p:cBhvr>
                                        <p:cTn id="4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1" end="1"/>
                                            </p:txEl>
                                          </p:spTgt>
                                        </p:tgtEl>
                                        <p:attrNameLst>
                                          <p:attrName>style.visibility</p:attrName>
                                        </p:attrNameLst>
                                      </p:cBhvr>
                                      <p:to>
                                        <p:strVal val="visible"/>
                                      </p:to>
                                    </p:set>
                                    <p:animEffect transition="in" filter="fade">
                                      <p:cBhvr>
                                        <p:cTn id="44" dur="1000"/>
                                        <p:tgtEl>
                                          <p:spTgt spid="3">
                                            <p:txEl>
                                              <p:pRg st="1" end="1"/>
                                            </p:txEl>
                                          </p:spTgt>
                                        </p:tgtEl>
                                      </p:cBhvr>
                                    </p:animEffect>
                                    <p:anim calcmode="lin" valueType="num">
                                      <p:cBhvr>
                                        <p:cTn id="4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animEffect transition="in" filter="fade">
                                      <p:cBhvr>
                                        <p:cTn id="51" dur="1000"/>
                                        <p:tgtEl>
                                          <p:spTgt spid="3">
                                            <p:txEl>
                                              <p:pRg st="2" end="2"/>
                                            </p:txEl>
                                          </p:spTgt>
                                        </p:tgtEl>
                                      </p:cBhvr>
                                    </p:animEffect>
                                    <p:anim calcmode="lin" valueType="num">
                                      <p:cBhvr>
                                        <p:cTn id="5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
                                            <p:txEl>
                                              <p:pRg st="3" end="3"/>
                                            </p:txEl>
                                          </p:spTgt>
                                        </p:tgtEl>
                                        <p:attrNameLst>
                                          <p:attrName>style.visibility</p:attrName>
                                        </p:attrNameLst>
                                      </p:cBhvr>
                                      <p:to>
                                        <p:strVal val="visible"/>
                                      </p:to>
                                    </p:set>
                                    <p:animEffect transition="in" filter="fade">
                                      <p:cBhvr>
                                        <p:cTn id="58" dur="1000"/>
                                        <p:tgtEl>
                                          <p:spTgt spid="3">
                                            <p:txEl>
                                              <p:pRg st="3" end="3"/>
                                            </p:txEl>
                                          </p:spTgt>
                                        </p:tgtEl>
                                      </p:cBhvr>
                                    </p:animEffect>
                                    <p:anim calcmode="lin" valueType="num">
                                      <p:cBhvr>
                                        <p:cTn id="5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103FDB-3633-4ED8-834D-632AEB034780}"/>
              </a:ext>
            </a:extLst>
          </p:cNvPr>
          <p:cNvSpPr>
            <a:spLocks noGrp="1"/>
          </p:cNvSpPr>
          <p:nvPr>
            <p:ph type="title"/>
          </p:nvPr>
        </p:nvSpPr>
        <p:spPr>
          <a:xfrm>
            <a:off x="683568" y="533400"/>
            <a:ext cx="2880320" cy="720080"/>
          </a:xfrm>
        </p:spPr>
        <p:txBody>
          <a:bodyPr>
            <a:normAutofit fontScale="90000"/>
          </a:bodyPr>
          <a:lstStyle/>
          <a:p>
            <a:r>
              <a:rPr lang="en-US" dirty="0"/>
              <a:t>Stresses</a:t>
            </a:r>
            <a:endParaRPr lang="ru-BY" dirty="0"/>
          </a:p>
        </p:txBody>
      </p:sp>
      <p:sp>
        <p:nvSpPr>
          <p:cNvPr id="3" name="Объект 2">
            <a:extLst>
              <a:ext uri="{FF2B5EF4-FFF2-40B4-BE49-F238E27FC236}">
                <a16:creationId xmlns:a16="http://schemas.microsoft.com/office/drawing/2014/main" id="{111F63F3-410A-4736-8E2A-E8A263625BC7}"/>
              </a:ext>
            </a:extLst>
          </p:cNvPr>
          <p:cNvSpPr>
            <a:spLocks noGrp="1"/>
          </p:cNvSpPr>
          <p:nvPr>
            <p:ph idx="1"/>
          </p:nvPr>
        </p:nvSpPr>
        <p:spPr>
          <a:xfrm>
            <a:off x="197514" y="1628800"/>
            <a:ext cx="8172909" cy="4824536"/>
          </a:xfrm>
        </p:spPr>
        <p:txBody>
          <a:bodyPr>
            <a:normAutofit lnSpcReduction="10000"/>
          </a:bodyPr>
          <a:lstStyle/>
          <a:p>
            <a:r>
              <a:rPr lang="en-US" dirty="0"/>
              <a:t>So, the intensity of physical </a:t>
            </a:r>
            <a:endParaRPr lang="ru-RU" dirty="0"/>
          </a:p>
          <a:p>
            <a:pPr marL="0" indent="0">
              <a:buNone/>
            </a:pPr>
            <a:r>
              <a:rPr lang="en-US" dirty="0"/>
              <a:t>development of children, their </a:t>
            </a:r>
            <a:endParaRPr lang="ru-RU" dirty="0"/>
          </a:p>
          <a:p>
            <a:pPr marL="0" indent="0">
              <a:buNone/>
            </a:pPr>
            <a:r>
              <a:rPr lang="en-US" dirty="0"/>
              <a:t>health depends on motor activity.</a:t>
            </a:r>
          </a:p>
          <a:p>
            <a:r>
              <a:rPr lang="en-US" dirty="0"/>
              <a:t>In recent decades, the problem </a:t>
            </a:r>
            <a:endParaRPr lang="ru-RU" dirty="0"/>
          </a:p>
          <a:p>
            <a:pPr marL="0" indent="0">
              <a:buNone/>
            </a:pPr>
            <a:r>
              <a:rPr lang="en-US" dirty="0"/>
              <a:t>of childhood stress, which entails various nervous disorders and increased morbidity, has attracted increasing attention of scientists.</a:t>
            </a:r>
          </a:p>
          <a:p>
            <a:r>
              <a:rPr lang="en-US" dirty="0"/>
              <a:t>Childhood stresses are the consequence of a shortage of positive emotions in the child and a negative psychological situation in the family, excessive noise and nervousness in school institutions (due to a large mental activity).</a:t>
            </a:r>
          </a:p>
          <a:p>
            <a:r>
              <a:rPr lang="en-US" dirty="0"/>
              <a:t>Thus, childhood stresses disrupt the normal course of physiological processes, which worsen child’s health.</a:t>
            </a:r>
            <a:endParaRPr lang="ru-BY" dirty="0"/>
          </a:p>
        </p:txBody>
      </p:sp>
      <p:pic>
        <p:nvPicPr>
          <p:cNvPr id="2050" name="Picture 2" descr="Симптомы стресса у детей школьного возраста — Средняя школа №4 г.Пружаны">
            <a:extLst>
              <a:ext uri="{FF2B5EF4-FFF2-40B4-BE49-F238E27FC236}">
                <a16:creationId xmlns:a16="http://schemas.microsoft.com/office/drawing/2014/main" id="{0874A941-D6D3-405C-AE67-DF2E6837FD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476672"/>
            <a:ext cx="3951204" cy="263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536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4704"/>
            <a:ext cx="8229600" cy="864096"/>
          </a:xfrm>
        </p:spPr>
        <p:txBody>
          <a:bodyPr>
            <a:normAutofit fontScale="90000"/>
          </a:bodyPr>
          <a:lstStyle/>
          <a:p>
            <a:pPr algn="ctr"/>
            <a:r>
              <a:rPr lang="en-US" sz="3600" b="1" dirty="0">
                <a:solidFill>
                  <a:schemeClr val="accent5">
                    <a:lumMod val="75000"/>
                  </a:schemeClr>
                </a:solidFill>
              </a:rPr>
              <a:t>Problems of the generally accepted system of physical education</a:t>
            </a:r>
            <a:endParaRPr lang="ru-RU" sz="3600" b="1" dirty="0">
              <a:solidFill>
                <a:schemeClr val="accent5">
                  <a:lumMod val="75000"/>
                </a:schemeClr>
              </a:solidFill>
            </a:endParaRPr>
          </a:p>
        </p:txBody>
      </p:sp>
      <p:sp>
        <p:nvSpPr>
          <p:cNvPr id="3" name="Объект 2"/>
          <p:cNvSpPr>
            <a:spLocks noGrp="1"/>
          </p:cNvSpPr>
          <p:nvPr>
            <p:ph idx="1"/>
          </p:nvPr>
        </p:nvSpPr>
        <p:spPr>
          <a:xfrm>
            <a:off x="323528" y="1772816"/>
            <a:ext cx="8229600" cy="4680520"/>
          </a:xfrm>
        </p:spPr>
        <p:txBody>
          <a:bodyPr>
            <a:noAutofit/>
          </a:bodyPr>
          <a:lstStyle/>
          <a:p>
            <a:pPr algn="just"/>
            <a:r>
              <a:rPr lang="en-US" sz="2800" dirty="0">
                <a:ln w="10541" cmpd="sng">
                  <a:solidFill>
                    <a:schemeClr val="accent1">
                      <a:shade val="88000"/>
                      <a:satMod val="110000"/>
                    </a:schemeClr>
                  </a:solidFill>
                  <a:prstDash val="solid"/>
                </a:ln>
              </a:rPr>
              <a:t>does not take into account the specific conditions of all educational institutions;</a:t>
            </a:r>
          </a:p>
          <a:p>
            <a:pPr algn="just"/>
            <a:r>
              <a:rPr lang="en-US" sz="2800" dirty="0">
                <a:ln w="10541" cmpd="sng">
                  <a:solidFill>
                    <a:schemeClr val="accent1">
                      <a:shade val="88000"/>
                      <a:satMod val="110000"/>
                    </a:schemeClr>
                  </a:solidFill>
                  <a:prstDash val="solid"/>
                </a:ln>
              </a:rPr>
              <a:t>does not provide for a differentiated approach to children according to their individual abilities and health;</a:t>
            </a:r>
          </a:p>
          <a:p>
            <a:pPr algn="just"/>
            <a:r>
              <a:rPr lang="en-US" sz="2800" dirty="0">
                <a:ln w="10541" cmpd="sng">
                  <a:solidFill>
                    <a:schemeClr val="accent1">
                      <a:shade val="88000"/>
                      <a:satMod val="110000"/>
                    </a:schemeClr>
                  </a:solidFill>
                  <a:prstDash val="solid"/>
                </a:ln>
              </a:rPr>
              <a:t>realizes children's need to movement not enough.</a:t>
            </a:r>
          </a:p>
          <a:p>
            <a:pPr marL="0" indent="0" algn="just">
              <a:buNone/>
            </a:pPr>
            <a:r>
              <a:rPr lang="en-US" sz="2800" dirty="0">
                <a:ln w="10541" cmpd="sng">
                  <a:solidFill>
                    <a:schemeClr val="accent1">
                      <a:shade val="88000"/>
                      <a:satMod val="110000"/>
                    </a:schemeClr>
                  </a:solidFill>
                  <a:prstDash val="solid"/>
                </a:ln>
              </a:rPr>
              <a:t>Poor medical control over the health and physical development of children (due to the lack of doctors and medical personnel) also does not ensure the proper level of physical education.</a:t>
            </a:r>
            <a:endParaRPr lang="ru-RU" sz="2400" dirty="0"/>
          </a:p>
        </p:txBody>
      </p:sp>
    </p:spTree>
    <p:extLst>
      <p:ext uri="{BB962C8B-B14F-4D97-AF65-F5344CB8AC3E}">
        <p14:creationId xmlns:p14="http://schemas.microsoft.com/office/powerpoint/2010/main" val="419736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74753" y="583931"/>
            <a:ext cx="7859216" cy="1499841"/>
          </a:xfrm>
        </p:spPr>
        <p:txBody>
          <a:bodyPr>
            <a:normAutofit/>
          </a:bodyPr>
          <a:lstStyle/>
          <a:p>
            <a:r>
              <a:rPr lang="en-US" sz="3600" b="1" dirty="0"/>
              <a:t>1.1 Values of physical culture and sport</a:t>
            </a:r>
            <a:br>
              <a:rPr lang="ru-RU" dirty="0"/>
            </a:br>
            <a:endParaRPr lang="ru-RU" dirty="0"/>
          </a:p>
        </p:txBody>
      </p:sp>
      <p:sp>
        <p:nvSpPr>
          <p:cNvPr id="9" name="Текст 8"/>
          <p:cNvSpPr>
            <a:spLocks noGrp="1"/>
          </p:cNvSpPr>
          <p:nvPr>
            <p:ph type="body" sz="half" idx="2"/>
          </p:nvPr>
        </p:nvSpPr>
        <p:spPr>
          <a:xfrm>
            <a:off x="3875264" y="2420888"/>
            <a:ext cx="4282440" cy="2421467"/>
          </a:xfrm>
        </p:spPr>
        <p:txBody>
          <a:bodyPr>
            <a:normAutofit/>
          </a:bodyPr>
          <a:lstStyle/>
          <a:p>
            <a:pPr algn="ctr"/>
            <a:r>
              <a:rPr lang="vi-VN" sz="2800" dirty="0">
                <a:solidFill>
                  <a:srgbClr val="002060"/>
                </a:solidFill>
              </a:rPr>
              <a:t>Value - significance (usefulness)</a:t>
            </a:r>
            <a:endParaRPr lang="ru-RU" sz="2800" dirty="0">
              <a:solidFill>
                <a:srgbClr val="002060"/>
              </a:solidFill>
            </a:endParaRPr>
          </a:p>
        </p:txBody>
      </p:sp>
      <p:pic>
        <p:nvPicPr>
          <p:cNvPr id="1026" name="Рисунок 2"/>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l="9523" r="9523"/>
          <a:stretch>
            <a:fillRect/>
          </a:stretch>
        </p:blipFill>
        <p:spPr bwMode="auto">
          <a:xfrm>
            <a:off x="33828" y="2348880"/>
            <a:ext cx="3818467" cy="3133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576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79912" y="620688"/>
            <a:ext cx="4248472" cy="1224136"/>
          </a:xfrm>
        </p:spPr>
        <p:txBody>
          <a:bodyPr>
            <a:normAutofit/>
          </a:bodyPr>
          <a:lstStyle/>
          <a:p>
            <a:r>
              <a:rPr lang="en-US" sz="40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rPr>
              <a:t>Social values</a:t>
            </a:r>
            <a:endParaRPr lang="ru-RU" sz="40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endParaRPr>
          </a:p>
        </p:txBody>
      </p:sp>
      <p:sp>
        <p:nvSpPr>
          <p:cNvPr id="3" name="Текст 2"/>
          <p:cNvSpPr>
            <a:spLocks noGrp="1"/>
          </p:cNvSpPr>
          <p:nvPr>
            <p:ph type="body" sz="half" idx="2"/>
          </p:nvPr>
        </p:nvSpPr>
        <p:spPr>
          <a:xfrm>
            <a:off x="719572" y="3212976"/>
            <a:ext cx="7704856" cy="2664296"/>
          </a:xfrm>
        </p:spPr>
        <p:txBody>
          <a:bodyPr>
            <a:noAutofit/>
          </a:bodyPr>
          <a:lstStyle/>
          <a:p>
            <a:pPr algn="just"/>
            <a:r>
              <a:rPr lang="en-US" sz="2800" dirty="0">
                <a:solidFill>
                  <a:srgbClr val="002060"/>
                </a:solidFill>
              </a:rPr>
              <a:t>    Special knowledge accumulated by mankind, sports equipment, sports training technologies, recovery methods, the best examples of motor activity, sports achievements - all that people created for physical improvement, recovery and organization of a healthy lifestyle.</a:t>
            </a:r>
            <a:endParaRPr lang="ru-RU" sz="2800" dirty="0">
              <a:solidFill>
                <a:srgbClr val="002060"/>
              </a:solidFill>
            </a:endParaRPr>
          </a:p>
        </p:txBody>
      </p:sp>
      <p:pic>
        <p:nvPicPr>
          <p:cNvPr id="2050" name="Рисунок 2"/>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l="4300" r="4300"/>
          <a:stretch>
            <a:fillRect/>
          </a:stretch>
        </p:blipFill>
        <p:spPr bwMode="auto">
          <a:xfrm>
            <a:off x="323528" y="332656"/>
            <a:ext cx="3024336" cy="2481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32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91880" y="908720"/>
            <a:ext cx="4824536" cy="1080120"/>
          </a:xfrm>
        </p:spPr>
        <p:txBody>
          <a:bodyPr>
            <a:normAutofit/>
          </a:bodyPr>
          <a:lstStyle/>
          <a:p>
            <a:r>
              <a:rPr lang="en-US" sz="40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rPr>
              <a:t>Intentional Values</a:t>
            </a:r>
            <a:endParaRPr lang="ru-RU" sz="40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endParaRPr>
          </a:p>
        </p:txBody>
      </p:sp>
      <p:sp>
        <p:nvSpPr>
          <p:cNvPr id="3" name="Текст 2"/>
          <p:cNvSpPr>
            <a:spLocks noGrp="1"/>
          </p:cNvSpPr>
          <p:nvPr>
            <p:ph type="body" sz="half" idx="2"/>
          </p:nvPr>
        </p:nvSpPr>
        <p:spPr>
          <a:xfrm>
            <a:off x="611560" y="3140968"/>
            <a:ext cx="8106124" cy="2664296"/>
          </a:xfrm>
        </p:spPr>
        <p:txBody>
          <a:bodyPr>
            <a:noAutofit/>
          </a:bodyPr>
          <a:lstStyle/>
          <a:p>
            <a:pPr algn="just"/>
            <a:r>
              <a:rPr lang="en-US" sz="3200" dirty="0">
                <a:solidFill>
                  <a:srgbClr val="002060"/>
                </a:solidFill>
              </a:rPr>
              <a:t>Significance and prestige of physical culture and sports among other social phenomena are determined by these values. Financing, legal basis, formation of positive public opinion.</a:t>
            </a:r>
            <a:endParaRPr lang="ru-RU" sz="3200" dirty="0">
              <a:solidFill>
                <a:srgbClr val="002060"/>
              </a:solidFill>
            </a:endParaRPr>
          </a:p>
        </p:txBody>
      </p:sp>
      <p:pic>
        <p:nvPicPr>
          <p:cNvPr id="3075" name="Рисунок 3"/>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t="8713" b="8713"/>
          <a:stretch>
            <a:fillRect/>
          </a:stretch>
        </p:blipFill>
        <p:spPr bwMode="auto">
          <a:xfrm>
            <a:off x="323528" y="404664"/>
            <a:ext cx="2918088" cy="2394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180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95936" y="1124744"/>
            <a:ext cx="4978896" cy="1224136"/>
          </a:xfrm>
        </p:spPr>
        <p:txBody>
          <a:bodyPr>
            <a:normAutofit/>
          </a:bodyPr>
          <a:lstStyle/>
          <a:p>
            <a:r>
              <a:rPr lang="en-US" sz="44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rPr>
              <a:t>Mobilization values</a:t>
            </a:r>
            <a:endParaRPr lang="ru-RU" sz="44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endParaRPr>
          </a:p>
        </p:txBody>
      </p:sp>
      <p:sp>
        <p:nvSpPr>
          <p:cNvPr id="3" name="Текст 2"/>
          <p:cNvSpPr>
            <a:spLocks noGrp="1"/>
          </p:cNvSpPr>
          <p:nvPr>
            <p:ph type="body" sz="half" idx="2"/>
          </p:nvPr>
        </p:nvSpPr>
        <p:spPr>
          <a:xfrm>
            <a:off x="509238" y="3789685"/>
            <a:ext cx="7961538" cy="2145990"/>
          </a:xfrm>
        </p:spPr>
        <p:txBody>
          <a:bodyPr>
            <a:noAutofit/>
          </a:bodyPr>
          <a:lstStyle/>
          <a:p>
            <a:pPr algn="just"/>
            <a:r>
              <a:rPr lang="en-US" sz="2800" dirty="0">
                <a:solidFill>
                  <a:schemeClr val="tx1"/>
                </a:solidFill>
              </a:rPr>
              <a:t>Help a person to survive in extreme situations. Using the functional, psychological and physical capabilities of the body to respond to "abnormal" external influences that require urgent mobilization of human functional forces.</a:t>
            </a:r>
            <a:endParaRPr lang="ru-RU" sz="2800" dirty="0">
              <a:solidFill>
                <a:schemeClr val="tx1"/>
              </a:solidFill>
            </a:endParaRPr>
          </a:p>
        </p:txBody>
      </p:sp>
      <p:pic>
        <p:nvPicPr>
          <p:cNvPr id="4099" name="Рисунок 3"/>
          <p:cNvPicPr>
            <a:picLocks noGrp="1" noChangeAspect="1" noChangeArrowheads="1"/>
          </p:cNvPicPr>
          <p:nvPr>
            <p:ph type="pic" idx="1"/>
          </p:nvPr>
        </p:nvPicPr>
        <p:blipFill>
          <a:blip r:embed="rId3" cstate="print">
            <a:extLst>
              <a:ext uri="{28A0092B-C50C-407E-A947-70E740481C1C}">
                <a14:useLocalDpi xmlns:a14="http://schemas.microsoft.com/office/drawing/2010/main" val="0"/>
              </a:ext>
            </a:extLst>
          </a:blip>
          <a:srcRect t="20970" b="20970"/>
          <a:stretch>
            <a:fillRect/>
          </a:stretch>
        </p:blipFill>
        <p:spPr bwMode="auto">
          <a:xfrm>
            <a:off x="169168" y="427737"/>
            <a:ext cx="3960440"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616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07904" y="1196752"/>
            <a:ext cx="4896544" cy="1022944"/>
          </a:xfrm>
        </p:spPr>
        <p:txBody>
          <a:bodyPr>
            <a:normAutofit/>
          </a:bodyPr>
          <a:lstStyle/>
          <a:p>
            <a:r>
              <a:rPr lang="en-US" sz="4000" dirty="0" err="1">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rPr>
              <a:t>Valeological</a:t>
            </a:r>
            <a:r>
              <a:rPr lang="en-US" sz="40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rPr>
              <a:t> values</a:t>
            </a:r>
            <a:endParaRPr lang="ru-RU" sz="4000" dirty="0">
              <a:ln w="18415" cmpd="sng">
                <a:solidFill>
                  <a:srgbClr val="FFFFFF"/>
                </a:solidFill>
                <a:prstDash val="solid"/>
              </a:ln>
              <a:effectLst>
                <a:glow rad="228600">
                  <a:schemeClr val="accent4">
                    <a:satMod val="175000"/>
                    <a:alpha val="40000"/>
                  </a:schemeClr>
                </a:glow>
                <a:outerShdw blurRad="63500" dir="3600000" algn="tl" rotWithShape="0">
                  <a:srgbClr val="000000">
                    <a:alpha val="70000"/>
                  </a:srgbClr>
                </a:outerShdw>
              </a:effectLst>
            </a:endParaRPr>
          </a:p>
        </p:txBody>
      </p:sp>
      <p:sp>
        <p:nvSpPr>
          <p:cNvPr id="3" name="Текст 2"/>
          <p:cNvSpPr>
            <a:spLocks noGrp="1"/>
          </p:cNvSpPr>
          <p:nvPr>
            <p:ph type="body" sz="half" idx="2"/>
          </p:nvPr>
        </p:nvSpPr>
        <p:spPr>
          <a:xfrm>
            <a:off x="611560" y="3212976"/>
            <a:ext cx="7920880" cy="2664296"/>
          </a:xfrm>
        </p:spPr>
        <p:txBody>
          <a:bodyPr>
            <a:noAutofit/>
          </a:bodyPr>
          <a:lstStyle/>
          <a:p>
            <a:pPr algn="just"/>
            <a:r>
              <a:rPr lang="en-US" sz="2500" b="1" dirty="0">
                <a:solidFill>
                  <a:schemeClr val="tx1"/>
                </a:solidFill>
              </a:rPr>
              <a:t>    </a:t>
            </a:r>
            <a:r>
              <a:rPr lang="en-US" sz="2800" dirty="0">
                <a:solidFill>
                  <a:schemeClr val="tx1"/>
                </a:solidFill>
              </a:rPr>
              <a:t>The knowledge accumulated by theory and methodology about the use of physical exercise for the effective physical development of a person, the formation of his physique, hardening, improving performance, </a:t>
            </a:r>
            <a:r>
              <a:rPr lang="en-US" sz="2800" dirty="0" err="1">
                <a:solidFill>
                  <a:schemeClr val="tx1"/>
                </a:solidFill>
              </a:rPr>
              <a:t>psychoemotional</a:t>
            </a:r>
            <a:r>
              <a:rPr lang="en-US" sz="2800" dirty="0">
                <a:solidFill>
                  <a:schemeClr val="tx1"/>
                </a:solidFill>
              </a:rPr>
              <a:t> resistance.</a:t>
            </a:r>
            <a:endParaRPr lang="ru-RU" sz="2500" dirty="0">
              <a:solidFill>
                <a:schemeClr val="tx1"/>
              </a:solidFill>
            </a:endParaRPr>
          </a:p>
        </p:txBody>
      </p:sp>
      <p:pic>
        <p:nvPicPr>
          <p:cNvPr id="5122" name="Рисунок 2"/>
          <p:cNvPicPr>
            <a:picLocks noGrp="1" noChangeAspect="1" noChangeArrowheads="1"/>
          </p:cNvPicPr>
          <p:nvPr>
            <p:ph type="pic" idx="1"/>
          </p:nvPr>
        </p:nvPicPr>
        <p:blipFill>
          <a:blip r:embed="rId3" cstate="print">
            <a:extLst>
              <a:ext uri="{28A0092B-C50C-407E-A947-70E740481C1C}">
                <a14:useLocalDpi xmlns:a14="http://schemas.microsoft.com/office/drawing/2010/main" val="0"/>
              </a:ext>
            </a:extLst>
          </a:blip>
          <a:srcRect l="8809" r="8809"/>
          <a:stretch>
            <a:fillRect/>
          </a:stretch>
        </p:blipFill>
        <p:spPr bwMode="auto">
          <a:xfrm>
            <a:off x="323528" y="332656"/>
            <a:ext cx="3168352" cy="2599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19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1"/>
          </p:nvPr>
        </p:nvSpPr>
        <p:spPr>
          <a:xfrm>
            <a:off x="611560" y="692696"/>
            <a:ext cx="7920879" cy="3312368"/>
          </a:xfrm>
        </p:spPr>
        <p:txBody>
          <a:bodyPr>
            <a:normAutofit fontScale="92500" lnSpcReduction="10000"/>
          </a:bodyPr>
          <a:lstStyle/>
          <a:p>
            <a:pPr algn="just"/>
            <a:r>
              <a:rPr lang="en-US" sz="2800" dirty="0">
                <a:ln w="18415" cmpd="sng">
                  <a:solidFill>
                    <a:srgbClr val="FFFFFF"/>
                  </a:solidFill>
                  <a:prstDash val="solid"/>
                </a:ln>
                <a:solidFill>
                  <a:schemeClr val="tx1">
                    <a:lumMod val="50000"/>
                    <a:lumOff val="50000"/>
                  </a:schemeClr>
                </a:solidFill>
              </a:rPr>
              <a:t>Specialist training is provided through three main components:</a:t>
            </a:r>
          </a:p>
          <a:p>
            <a:pPr algn="just"/>
            <a:r>
              <a:rPr lang="en-US" sz="2800" dirty="0">
                <a:ln w="18415" cmpd="sng">
                  <a:solidFill>
                    <a:srgbClr val="FFFFFF"/>
                  </a:solidFill>
                  <a:prstDash val="solid"/>
                </a:ln>
                <a:solidFill>
                  <a:schemeClr val="tx1">
                    <a:lumMod val="50000"/>
                    <a:lumOff val="50000"/>
                  </a:schemeClr>
                </a:solidFill>
              </a:rPr>
              <a:t>- motivational and moral (stimulating the future specialist);</a:t>
            </a:r>
          </a:p>
          <a:p>
            <a:pPr algn="just"/>
            <a:r>
              <a:rPr lang="en-US" sz="2800" dirty="0">
                <a:ln w="18415" cmpd="sng">
                  <a:solidFill>
                    <a:srgbClr val="FFFFFF"/>
                  </a:solidFill>
                  <a:prstDash val="solid"/>
                </a:ln>
                <a:solidFill>
                  <a:schemeClr val="tx1">
                    <a:lumMod val="50000"/>
                    <a:lumOff val="50000"/>
                  </a:schemeClr>
                </a:solidFill>
              </a:rPr>
              <a:t>- cognitive (ensuring completeness of mastery of the content of education);</a:t>
            </a:r>
          </a:p>
          <a:p>
            <a:pPr algn="just"/>
            <a:r>
              <a:rPr lang="en-US" sz="2800" dirty="0">
                <a:ln w="18415" cmpd="sng">
                  <a:solidFill>
                    <a:srgbClr val="FFFFFF"/>
                  </a:solidFill>
                  <a:prstDash val="solid"/>
                </a:ln>
                <a:solidFill>
                  <a:schemeClr val="tx1">
                    <a:lumMod val="50000"/>
                    <a:lumOff val="50000"/>
                  </a:schemeClr>
                </a:solidFill>
              </a:rPr>
              <a:t>- motor (reflecting the specifics of the profession and providing the mechanism of cognition.</a:t>
            </a:r>
            <a:endParaRPr lang="ru-RU" sz="2800" dirty="0">
              <a:ln w="18415" cmpd="sng">
                <a:solidFill>
                  <a:srgbClr val="FFFFFF"/>
                </a:solidFill>
                <a:prstDash val="solid"/>
              </a:ln>
              <a:solidFill>
                <a:schemeClr val="tx1">
                  <a:lumMod val="50000"/>
                  <a:lumOff val="50000"/>
                </a:schemeClr>
              </a:solidFill>
            </a:endParaRPr>
          </a:p>
        </p:txBody>
      </p:sp>
    </p:spTree>
    <p:extLst>
      <p:ext uri="{BB962C8B-B14F-4D97-AF65-F5344CB8AC3E}">
        <p14:creationId xmlns:p14="http://schemas.microsoft.com/office/powerpoint/2010/main" val="378318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419872" y="836712"/>
            <a:ext cx="5112568" cy="1728192"/>
          </a:xfrm>
        </p:spPr>
        <p:txBody>
          <a:bodyPr>
            <a:normAutofit/>
          </a:bodyPr>
          <a:lstStyle/>
          <a:p>
            <a:pPr algn="ctr"/>
            <a:r>
              <a:rPr lang="en-US" b="1" dirty="0">
                <a:solidFill>
                  <a:srgbClr val="002060"/>
                </a:solidFill>
              </a:rPr>
              <a:t>1.2 Levels of functioning of values in vocational physical education</a:t>
            </a:r>
            <a:endParaRPr lang="ru-RU" dirty="0">
              <a:solidFill>
                <a:srgbClr val="002060"/>
              </a:solidFill>
            </a:endParaRPr>
          </a:p>
        </p:txBody>
      </p:sp>
      <p:sp>
        <p:nvSpPr>
          <p:cNvPr id="9" name="Текст 8"/>
          <p:cNvSpPr>
            <a:spLocks noGrp="1"/>
          </p:cNvSpPr>
          <p:nvPr>
            <p:ph type="body" sz="half" idx="2"/>
          </p:nvPr>
        </p:nvSpPr>
        <p:spPr>
          <a:xfrm>
            <a:off x="611560" y="3429000"/>
            <a:ext cx="6779097" cy="2421467"/>
          </a:xfrm>
        </p:spPr>
        <p:txBody>
          <a:bodyPr>
            <a:normAutofit/>
          </a:bodyPr>
          <a:lstStyle/>
          <a:p>
            <a:pPr algn="just"/>
            <a:r>
              <a:rPr lang="en-US" sz="2800" b="1" dirty="0">
                <a:solidFill>
                  <a:srgbClr val="002060"/>
                </a:solidFill>
              </a:rPr>
              <a:t>There are 3 levels:</a:t>
            </a:r>
          </a:p>
          <a:p>
            <a:pPr algn="just"/>
            <a:r>
              <a:rPr lang="en-US" sz="2800" b="1" dirty="0">
                <a:solidFill>
                  <a:srgbClr val="002060"/>
                </a:solidFill>
              </a:rPr>
              <a:t>1. General cultural level</a:t>
            </a:r>
          </a:p>
          <a:p>
            <a:pPr algn="just"/>
            <a:r>
              <a:rPr lang="en-US" sz="2800" b="1" dirty="0">
                <a:solidFill>
                  <a:srgbClr val="002060"/>
                </a:solidFill>
              </a:rPr>
              <a:t>2. Specific level</a:t>
            </a:r>
          </a:p>
          <a:p>
            <a:pPr algn="just"/>
            <a:r>
              <a:rPr lang="en-US" sz="2800" b="1" dirty="0">
                <a:solidFill>
                  <a:srgbClr val="002060"/>
                </a:solidFill>
              </a:rPr>
              <a:t>3. Personal level</a:t>
            </a:r>
            <a:endParaRPr lang="ru-RU" sz="2800" b="1" dirty="0">
              <a:solidFill>
                <a:srgbClr val="002060"/>
              </a:solidFill>
            </a:endParaRPr>
          </a:p>
        </p:txBody>
      </p:sp>
      <p:pic>
        <p:nvPicPr>
          <p:cNvPr id="1026" name="Рисунок 2"/>
          <p:cNvPicPr>
            <a:picLocks noGrp="1" noChangeAspect="1" noChangeArrowheads="1"/>
          </p:cNvPicPr>
          <p:nvPr>
            <p:ph type="pic" idx="1"/>
          </p:nvPr>
        </p:nvPicPr>
        <p:blipFill>
          <a:blip r:embed="rId3" cstate="print">
            <a:extLst>
              <a:ext uri="{28A0092B-C50C-407E-A947-70E740481C1C}">
                <a14:useLocalDpi xmlns:a14="http://schemas.microsoft.com/office/drawing/2010/main" val="0"/>
              </a:ext>
            </a:extLst>
          </a:blip>
          <a:srcRect l="17368" r="17368"/>
          <a:stretch>
            <a:fillRect/>
          </a:stretch>
        </p:blipFill>
        <p:spPr bwMode="auto">
          <a:xfrm>
            <a:off x="323528" y="467396"/>
            <a:ext cx="3357481" cy="2754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820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down)">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down)">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4216CB7EAD73364A8C08FF5BEECD6A59" ma:contentTypeVersion="0" ma:contentTypeDescription="Создание документа." ma:contentTypeScope="" ma:versionID="b693fa730db6f2d4e0692dd5da85b6a9">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728E7BD-3F32-42E4-BDEF-BB48A1F08636}"/>
</file>

<file path=customXml/itemProps2.xml><?xml version="1.0" encoding="utf-8"?>
<ds:datastoreItem xmlns:ds="http://schemas.openxmlformats.org/officeDocument/2006/customXml" ds:itemID="{739D877D-2E5A-4D35-B78B-8805EFA1E292}"/>
</file>

<file path=customXml/itemProps3.xml><?xml version="1.0" encoding="utf-8"?>
<ds:datastoreItem xmlns:ds="http://schemas.openxmlformats.org/officeDocument/2006/customXml" ds:itemID="{F6645C81-37E0-4190-8B57-1176B90C7DD9}"/>
</file>

<file path=docProps/app.xml><?xml version="1.0" encoding="utf-8"?>
<Properties xmlns="http://schemas.openxmlformats.org/officeDocument/2006/extended-properties" xmlns:vt="http://schemas.openxmlformats.org/officeDocument/2006/docPropsVTypes">
  <Template>Waveform</Template>
  <TotalTime>2272</TotalTime>
  <Words>2374</Words>
  <Application>Microsoft Office PowerPoint</Application>
  <PresentationFormat>Экран (4:3)</PresentationFormat>
  <Paragraphs>207</Paragraphs>
  <Slides>26</Slides>
  <Notes>15</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26</vt:i4>
      </vt:variant>
    </vt:vector>
  </HeadingPairs>
  <TitlesOfParts>
    <vt:vector size="32" baseType="lpstr">
      <vt:lpstr>Calibri</vt:lpstr>
      <vt:lpstr>Candara</vt:lpstr>
      <vt:lpstr>Symbol</vt:lpstr>
      <vt:lpstr>Tahoma</vt:lpstr>
      <vt:lpstr>Times New Roman</vt:lpstr>
      <vt:lpstr>Волна</vt:lpstr>
      <vt:lpstr>1. Modern value potential of physical culture and sports and ways of its development by society and personality</vt:lpstr>
      <vt:lpstr>Lecture Plan </vt:lpstr>
      <vt:lpstr>1.1 Values of physical culture and sport </vt:lpstr>
      <vt:lpstr>Social values</vt:lpstr>
      <vt:lpstr>Intentional Values</vt:lpstr>
      <vt:lpstr>Mobilization values</vt:lpstr>
      <vt:lpstr>Valeological values</vt:lpstr>
      <vt:lpstr>Презентация PowerPoint</vt:lpstr>
      <vt:lpstr>1.2 Levels of functioning of values in vocational physical education</vt:lpstr>
      <vt:lpstr>General cultural level</vt:lpstr>
      <vt:lpstr>Specific level</vt:lpstr>
      <vt:lpstr>Personal level</vt:lpstr>
      <vt:lpstr>Презентация PowerPoint</vt:lpstr>
      <vt:lpstr>1.3 Pedagogical values of the teacher of physical education and sports</vt:lpstr>
      <vt:lpstr>Main ability groups</vt:lpstr>
      <vt:lpstr>Main ability groups</vt:lpstr>
      <vt:lpstr>Professional qualities of the teacher</vt:lpstr>
      <vt:lpstr>Human qualities of a teacher which become professionally significant for creating favorable relations in the educational process.</vt:lpstr>
      <vt:lpstr>THE PROBLEM OF INCREASING INTEREST TO PHYSICAL EDUCATION AND SPORTS </vt:lpstr>
      <vt:lpstr>Increased diseases</vt:lpstr>
      <vt:lpstr>Презентация PowerPoint</vt:lpstr>
      <vt:lpstr>Hypodynamia [ˌhaɪpə(ʊ)daɪˈneɪmɪə]</vt:lpstr>
      <vt:lpstr>Презентация PowerPoint</vt:lpstr>
      <vt:lpstr>Стрессы</vt:lpstr>
      <vt:lpstr>Stresses</vt:lpstr>
      <vt:lpstr>Problems of the generally accepted system of physical education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Педагогические ценности преподавателя физической культуры и спорта</dc:title>
  <dc:creator>Евгений</dc:creator>
  <cp:lastModifiedBy>User</cp:lastModifiedBy>
  <cp:revision>31</cp:revision>
  <dcterms:created xsi:type="dcterms:W3CDTF">2010-02-03T19:35:29Z</dcterms:created>
  <dcterms:modified xsi:type="dcterms:W3CDTF">2021-02-27T18:05:14Z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0x0101004216CB7EAD73364A8C08FF5BEECD6A59</vt:lpwstr>
  </property>
</Properties>
</file>